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8A701-47DA-4A44-BD5B-0AF29DB0258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7E076-FFAE-47C5-840E-93CA0E6A9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3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18794-0EBD-45C2-8668-6D052CC141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18794-0EBD-45C2-8668-6D052CC141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4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18794-0EBD-45C2-8668-6D052CC141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18794-0EBD-45C2-8668-6D052CC141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84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18794-0EBD-45C2-8668-6D052CC14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7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518794-0EBD-45C2-8668-6D052CC141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9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FDEEA6-03CC-4C35-A0E5-8A48D0895572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CBEB-D9E0-49D4-8CB6-62DE180A9373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BF0E-3642-420A-9805-B82A86B22F55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F3BE-1AFF-42EA-8C42-36BD6D6D8396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7C183-4BC2-44D4-A2FF-2D0ACB95EF72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19C27-CA7C-4519-A805-EFAF3F8510C4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DAE1B-4705-4383-B314-591149AC861C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08B6255D-DD7D-4D8B-A18F-A5E1E4CD0915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41B62F3-5B0B-4AE5-BCCF-4AB962AFC646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1AF27C-0608-4E5E-ACBF-3D25ED9190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33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9FEB9-9BB5-4F80-A50E-347C2A97B512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FCB6C-46CF-4571-BE97-B59949BEC47F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3A4-7A17-4A1F-8B90-2F41AF71EBF3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1C89-DF97-437D-9646-880F120426FB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B1C7-65FC-4464-AE0D-51B9254432A1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5BCD3-AC82-4535-8181-758D49CA29DD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BA6A1-FD63-4A74-98F8-81F125A78C58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59EC-D9D6-40DB-AEDE-9354345CDB05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2907694-45FE-4FCF-BE38-B9E7F57578E5}" type="datetime1">
              <a:rPr lang="en-US" smtClean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  <p:sldLayoutId id="2147483674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jpe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3.jpeg"/><Relationship Id="rId4" Type="http://schemas.openxmlformats.org/officeDocument/2006/relationships/image" Target="../media/image28.png"/><Relationship Id="rId9" Type="http://schemas.openxmlformats.org/officeDocument/2006/relationships/image" Target="../media/image32.jpe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790397" y="4206924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E7300A1A-DBFA-4A93-8835-18F306C29A13}"/>
              </a:ext>
            </a:extLst>
          </p:cNvPr>
          <p:cNvSpPr/>
          <p:nvPr/>
        </p:nvSpPr>
        <p:spPr>
          <a:xfrm>
            <a:off x="11636828" y="2880362"/>
            <a:ext cx="215539" cy="2155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F7213025-AA3A-49AE-AAA6-850F200092A3}"/>
              </a:ext>
            </a:extLst>
          </p:cNvPr>
          <p:cNvSpPr/>
          <p:nvPr/>
        </p:nvSpPr>
        <p:spPr>
          <a:xfrm>
            <a:off x="4576351" y="5568042"/>
            <a:ext cx="215539" cy="2155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9C1F00-6028-43C0-BEED-67020F6A9023}"/>
              </a:ext>
            </a:extLst>
          </p:cNvPr>
          <p:cNvSpPr txBox="1"/>
          <p:nvPr/>
        </p:nvSpPr>
        <p:spPr>
          <a:xfrm>
            <a:off x="124654" y="3048666"/>
            <a:ext cx="11942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 smtClean="0">
                <a:solidFill>
                  <a:schemeClr val="bg1"/>
                </a:solidFill>
              </a:rPr>
              <a:t>TOBI</a:t>
            </a:r>
            <a:r>
              <a:rPr lang="en-US" sz="5400" b="1" spc="600" dirty="0">
                <a:solidFill>
                  <a:schemeClr val="bg1"/>
                </a:solidFill>
              </a:rPr>
              <a:t> </a:t>
            </a:r>
            <a:r>
              <a:rPr lang="en-US" sz="5400" b="1" spc="600" dirty="0" smtClean="0">
                <a:solidFill>
                  <a:schemeClr val="accent4"/>
                </a:solidFill>
              </a:rPr>
              <a:t>Automation </a:t>
            </a:r>
            <a:r>
              <a:rPr lang="en-US" sz="5400" b="1" spc="600" dirty="0">
                <a:solidFill>
                  <a:schemeClr val="accent4"/>
                </a:solidFill>
              </a:rPr>
              <a:t>T</a:t>
            </a:r>
            <a:r>
              <a:rPr lang="en-US" sz="5400" b="1" spc="600" dirty="0" smtClean="0">
                <a:solidFill>
                  <a:schemeClr val="accent4"/>
                </a:solidFill>
              </a:rPr>
              <a:t>esting </a:t>
            </a:r>
            <a:r>
              <a:rPr lang="en-US" sz="5400" b="1" spc="600" dirty="0">
                <a:solidFill>
                  <a:schemeClr val="accent4"/>
                </a:solidFill>
              </a:rPr>
              <a:t>T</a:t>
            </a:r>
            <a:r>
              <a:rPr lang="en-US" sz="5400" b="1" spc="600" dirty="0" smtClean="0">
                <a:solidFill>
                  <a:schemeClr val="accent4"/>
                </a:solidFill>
              </a:rPr>
              <a:t>ool</a:t>
            </a:r>
            <a:endParaRPr lang="en-US" sz="5400" b="1" spc="600" dirty="0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F7213025-AA3A-49AE-AAA6-850F200092A3}"/>
              </a:ext>
            </a:extLst>
          </p:cNvPr>
          <p:cNvSpPr/>
          <p:nvPr/>
        </p:nvSpPr>
        <p:spPr>
          <a:xfrm>
            <a:off x="2586053" y="861838"/>
            <a:ext cx="402807" cy="40280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7996267" y="129617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608B5ACC-DC59-4A62-8DED-E9D93C12DA22}"/>
              </a:ext>
            </a:extLst>
          </p:cNvPr>
          <p:cNvSpPr/>
          <p:nvPr/>
        </p:nvSpPr>
        <p:spPr>
          <a:xfrm>
            <a:off x="9583781" y="4071256"/>
            <a:ext cx="2608219" cy="2786743"/>
          </a:xfrm>
          <a:custGeom>
            <a:avLst/>
            <a:gdLst>
              <a:gd name="connsiteX0" fmla="*/ 1778726 w 2608219"/>
              <a:gd name="connsiteY0" fmla="*/ 0 h 2786743"/>
              <a:gd name="connsiteX1" fmla="*/ 2471086 w 2608219"/>
              <a:gd name="connsiteY1" fmla="*/ 139781 h 2786743"/>
              <a:gd name="connsiteX2" fmla="*/ 2608219 w 2608219"/>
              <a:gd name="connsiteY2" fmla="*/ 205842 h 2786743"/>
              <a:gd name="connsiteX3" fmla="*/ 2608219 w 2608219"/>
              <a:gd name="connsiteY3" fmla="*/ 2786743 h 2786743"/>
              <a:gd name="connsiteX4" fmla="*/ 313885 w 2608219"/>
              <a:gd name="connsiteY4" fmla="*/ 2786743 h 2786743"/>
              <a:gd name="connsiteX5" fmla="*/ 303779 w 2608219"/>
              <a:gd name="connsiteY5" fmla="*/ 2773229 h 2786743"/>
              <a:gd name="connsiteX6" fmla="*/ 0 w 2608219"/>
              <a:gd name="connsiteY6" fmla="*/ 1778726 h 2786743"/>
              <a:gd name="connsiteX7" fmla="*/ 1778726 w 2608219"/>
              <a:gd name="connsiteY7" fmla="*/ 0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8219" h="2786743">
                <a:moveTo>
                  <a:pt x="1778726" y="0"/>
                </a:moveTo>
                <a:cubicBezTo>
                  <a:pt x="2024317" y="0"/>
                  <a:pt x="2258282" y="49773"/>
                  <a:pt x="2471086" y="139781"/>
                </a:cubicBezTo>
                <a:lnTo>
                  <a:pt x="2608219" y="205842"/>
                </a:lnTo>
                <a:lnTo>
                  <a:pt x="2608219" y="2786743"/>
                </a:lnTo>
                <a:lnTo>
                  <a:pt x="313885" y="2786743"/>
                </a:lnTo>
                <a:lnTo>
                  <a:pt x="303779" y="2773229"/>
                </a:lnTo>
                <a:cubicBezTo>
                  <a:pt x="111989" y="2489342"/>
                  <a:pt x="0" y="2147112"/>
                  <a:pt x="0" y="1778726"/>
                </a:cubicBezTo>
                <a:cubicBezTo>
                  <a:pt x="0" y="796363"/>
                  <a:pt x="796363" y="0"/>
                  <a:pt x="177872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E54505E3-D2DB-4381-B497-3975E85A3DEA}"/>
              </a:ext>
            </a:extLst>
          </p:cNvPr>
          <p:cNvSpPr/>
          <p:nvPr/>
        </p:nvSpPr>
        <p:spPr>
          <a:xfrm>
            <a:off x="0" y="5675813"/>
            <a:ext cx="1156158" cy="1182187"/>
          </a:xfrm>
          <a:custGeom>
            <a:avLst/>
            <a:gdLst>
              <a:gd name="connsiteX0" fmla="*/ 372387 w 1156158"/>
              <a:gd name="connsiteY0" fmla="*/ 0 h 1182187"/>
              <a:gd name="connsiteX1" fmla="*/ 1156158 w 1156158"/>
              <a:gd name="connsiteY1" fmla="*/ 783771 h 1182187"/>
              <a:gd name="connsiteX2" fmla="*/ 1094565 w 1156158"/>
              <a:gd name="connsiteY2" fmla="*/ 1088850 h 1182187"/>
              <a:gd name="connsiteX3" fmla="*/ 1043904 w 1156158"/>
              <a:gd name="connsiteY3" fmla="*/ 1182187 h 1182187"/>
              <a:gd name="connsiteX4" fmla="*/ 0 w 1156158"/>
              <a:gd name="connsiteY4" fmla="*/ 1182187 h 1182187"/>
              <a:gd name="connsiteX5" fmla="*/ 0 w 1156158"/>
              <a:gd name="connsiteY5" fmla="*/ 98126 h 1182187"/>
              <a:gd name="connsiteX6" fmla="*/ 67308 w 1156158"/>
              <a:gd name="connsiteY6" fmla="*/ 61593 h 1182187"/>
              <a:gd name="connsiteX7" fmla="*/ 372387 w 1156158"/>
              <a:gd name="connsiteY7" fmla="*/ 0 h 118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6158" h="1182187">
                <a:moveTo>
                  <a:pt x="372387" y="0"/>
                </a:moveTo>
                <a:cubicBezTo>
                  <a:pt x="805252" y="0"/>
                  <a:pt x="1156158" y="350906"/>
                  <a:pt x="1156158" y="783771"/>
                </a:cubicBezTo>
                <a:cubicBezTo>
                  <a:pt x="1156158" y="891987"/>
                  <a:pt x="1134226" y="995081"/>
                  <a:pt x="1094565" y="1088850"/>
                </a:cubicBezTo>
                <a:lnTo>
                  <a:pt x="1043904" y="1182187"/>
                </a:lnTo>
                <a:lnTo>
                  <a:pt x="0" y="1182187"/>
                </a:lnTo>
                <a:lnTo>
                  <a:pt x="0" y="98126"/>
                </a:lnTo>
                <a:lnTo>
                  <a:pt x="67308" y="61593"/>
                </a:lnTo>
                <a:cubicBezTo>
                  <a:pt x="161077" y="21932"/>
                  <a:pt x="264171" y="0"/>
                  <a:pt x="37238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áº¿t quáº£ hÃ¬nh áº£nh cho fpt univers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034" y="495727"/>
            <a:ext cx="3539932" cy="118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81877" y="2059394"/>
            <a:ext cx="482824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CAPSTONE PROJECT</a:t>
            </a: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3849" y="6266906"/>
            <a:ext cx="424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FPT UNIVERSITY | </a:t>
            </a:r>
            <a:r>
              <a:rPr lang="en-US" b="1" dirty="0" smtClean="0">
                <a:solidFill>
                  <a:schemeClr val="bg1"/>
                </a:solidFill>
              </a:rPr>
              <a:t>HOA LAC </a:t>
            </a:r>
            <a:r>
              <a:rPr lang="en-US" b="1" dirty="0">
                <a:solidFill>
                  <a:schemeClr val="bg1"/>
                </a:solidFill>
              </a:rPr>
              <a:t>| SPRING 2019</a:t>
            </a:r>
          </a:p>
        </p:txBody>
      </p:sp>
    </p:spTree>
    <p:extLst>
      <p:ext uri="{BB962C8B-B14F-4D97-AF65-F5344CB8AC3E}">
        <p14:creationId xmlns:p14="http://schemas.microsoft.com/office/powerpoint/2010/main" val="23977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3349242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6" y="291474"/>
            <a:ext cx="827359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MAIN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FEATURES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63" y="1193206"/>
            <a:ext cx="4994275" cy="5257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34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490338" y="2813447"/>
            <a:ext cx="1143959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0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PROJECT </a:t>
            </a:r>
            <a:r>
              <a:rPr lang="en-US" sz="8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MANAGEMENT</a:t>
            </a:r>
            <a:endParaRPr 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9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460600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5927029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TEAM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ORGANIZATION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17" y="1212576"/>
            <a:ext cx="7580767" cy="49281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0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597760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693849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SOFTWARE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MODEL PROCESS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57" y="1664420"/>
            <a:ext cx="9286875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6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506320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54716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COMMUNICATION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PLAN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hỗ dành sẵn cho Nội dung 2">
            <a:extLst>
              <a:ext uri="{FF2B5EF4-FFF2-40B4-BE49-F238E27FC236}">
                <a16:creationId xmlns="" xmlns:a16="http://schemas.microsoft.com/office/drawing/2014/main" id="{0B539E5E-F4FE-4A6F-89C9-1245358C32EF}"/>
              </a:ext>
            </a:extLst>
          </p:cNvPr>
          <p:cNvSpPr txBox="1">
            <a:spLocks/>
          </p:cNvSpPr>
          <p:nvPr/>
        </p:nvSpPr>
        <p:spPr>
          <a:xfrm>
            <a:off x="508000" y="1825625"/>
            <a:ext cx="108458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1768AA"/>
              </a:buClr>
            </a:pP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Time average: 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4 hours per day and 5 days per week.</a:t>
            </a:r>
          </a:p>
          <a:p>
            <a:pPr>
              <a:lnSpc>
                <a:spcPct val="100000"/>
              </a:lnSpc>
              <a:buClr>
                <a:srgbClr val="1768AA"/>
              </a:buClr>
            </a:pP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Location: 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3th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Floor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Soc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Son Dist.,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Fville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2, Hoa Lac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  <a:buClr>
                <a:srgbClr val="1768AA"/>
              </a:buClr>
            </a:pP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Meeting with supervisor: 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At least once per week.</a:t>
            </a:r>
          </a:p>
          <a:p>
            <a:pPr>
              <a:lnSpc>
                <a:spcPct val="100000"/>
              </a:lnSpc>
              <a:buClr>
                <a:srgbClr val="1768AA"/>
              </a:buClr>
            </a:pP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Team building: </a:t>
            </a:r>
            <a:r>
              <a:rPr lang="vi-VN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Once or twice per month, on the weekend.</a:t>
            </a:r>
          </a:p>
          <a:p>
            <a:pPr>
              <a:lnSpc>
                <a:spcPct val="100000"/>
              </a:lnSpc>
              <a:buClr>
                <a:srgbClr val="1768AA"/>
              </a:buClr>
            </a:pP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Communication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channels</a:t>
            </a:r>
            <a:r>
              <a:rPr lang="vi-VN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Face-to-face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meeting.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E-mail, Excel Sheets: Tracking and saving important tasks and information.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Skype,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Slack: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Online meeting.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Facebook Messenger, mobile phone: Chatting and informal conversations.</a:t>
            </a:r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42" name="Picture 2" descr="Káº¿t quáº£ hÃ¬nh áº£nh cho skype for busi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1825625"/>
            <a:ext cx="1044575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áº¿t quáº£ hÃ¬nh áº£nh cho sla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20" y="1825625"/>
            <a:ext cx="1044575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Káº¿t quáº£ hÃ¬nh áº£nh cho outl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815" y="1825625"/>
            <a:ext cx="1035054" cy="104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Káº¿t quáº£ hÃ¬nh áº£nh cho exce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28024" y="2870201"/>
            <a:ext cx="1044575" cy="102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Káº¿t quáº£ hÃ¬nh áº£nh cho messeng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095" y="2870200"/>
            <a:ext cx="1119900" cy="11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Káº¿t quáº£ hÃ¬nh áº£nh cho mobi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488" y="2879720"/>
            <a:ext cx="1110379" cy="11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8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5657015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646058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COMMUNICATION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MATRIX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8621D877-FFF1-43D0-A03F-F40DC0F9E3F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5922" y="1103065"/>
          <a:ext cx="11084462" cy="508605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5940">
                  <a:extLst>
                    <a:ext uri="{9D8B030D-6E8A-4147-A177-3AD203B41FA5}">
                      <a16:colId xmlns="" xmlns:a16="http://schemas.microsoft.com/office/drawing/2014/main" val="3305432587"/>
                    </a:ext>
                  </a:extLst>
                </a:gridCol>
                <a:gridCol w="1822778">
                  <a:extLst>
                    <a:ext uri="{9D8B030D-6E8A-4147-A177-3AD203B41FA5}">
                      <a16:colId xmlns="" xmlns:a16="http://schemas.microsoft.com/office/drawing/2014/main" val="2068311996"/>
                    </a:ext>
                  </a:extLst>
                </a:gridCol>
                <a:gridCol w="1297292">
                  <a:extLst>
                    <a:ext uri="{9D8B030D-6E8A-4147-A177-3AD203B41FA5}">
                      <a16:colId xmlns="" xmlns:a16="http://schemas.microsoft.com/office/drawing/2014/main" val="1332049796"/>
                    </a:ext>
                  </a:extLst>
                </a:gridCol>
                <a:gridCol w="1264450">
                  <a:extLst>
                    <a:ext uri="{9D8B030D-6E8A-4147-A177-3AD203B41FA5}">
                      <a16:colId xmlns="" xmlns:a16="http://schemas.microsoft.com/office/drawing/2014/main" val="3239830089"/>
                    </a:ext>
                  </a:extLst>
                </a:gridCol>
                <a:gridCol w="1387611">
                  <a:extLst>
                    <a:ext uri="{9D8B030D-6E8A-4147-A177-3AD203B41FA5}">
                      <a16:colId xmlns="" xmlns:a16="http://schemas.microsoft.com/office/drawing/2014/main" val="39909495"/>
                    </a:ext>
                  </a:extLst>
                </a:gridCol>
                <a:gridCol w="903178">
                  <a:extLst>
                    <a:ext uri="{9D8B030D-6E8A-4147-A177-3AD203B41FA5}">
                      <a16:colId xmlns="" xmlns:a16="http://schemas.microsoft.com/office/drawing/2014/main" val="3130390027"/>
                    </a:ext>
                  </a:extLst>
                </a:gridCol>
                <a:gridCol w="1325717">
                  <a:extLst>
                    <a:ext uri="{9D8B030D-6E8A-4147-A177-3AD203B41FA5}">
                      <a16:colId xmlns="" xmlns:a16="http://schemas.microsoft.com/office/drawing/2014/main" val="3442531761"/>
                    </a:ext>
                  </a:extLst>
                </a:gridCol>
                <a:gridCol w="1137496">
                  <a:extLst>
                    <a:ext uri="{9D8B030D-6E8A-4147-A177-3AD203B41FA5}">
                      <a16:colId xmlns="" xmlns:a16="http://schemas.microsoft.com/office/drawing/2014/main" val="2588881087"/>
                    </a:ext>
                  </a:extLst>
                </a:gridCol>
              </a:tblGrid>
              <a:tr h="2852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Communication Type</a:t>
                      </a:r>
                      <a:endParaRPr lang="en-US" sz="1500" b="1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Objective</a:t>
                      </a:r>
                      <a:endParaRPr lang="en-US" sz="1500" b="1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Medium</a:t>
                      </a:r>
                      <a:endParaRPr lang="en-US" sz="1500" b="1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Frequency</a:t>
                      </a:r>
                      <a:endParaRPr lang="en-US" sz="1500" b="1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Audience</a:t>
                      </a:r>
                      <a:endParaRPr lang="en-US" sz="1500" b="1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Owner</a:t>
                      </a:r>
                      <a:endParaRPr lang="en-US" sz="1500" b="1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Deliverable</a:t>
                      </a:r>
                      <a:endParaRPr lang="en-US" sz="1500" b="1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Format</a:t>
                      </a:r>
                      <a:endParaRPr lang="en-US" sz="1500" b="1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extLst>
                  <a:ext uri="{0D108BD9-81ED-4DB2-BD59-A6C34878D82A}">
                    <a16:rowId xmlns="" xmlns:a16="http://schemas.microsoft.com/office/drawing/2014/main" val="1093881970"/>
                  </a:ext>
                </a:extLst>
              </a:tr>
              <a:tr h="7442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Kickoff Meeting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Discuss and agree on project objective, and scope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Face to face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Once (when the project start)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Instructor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team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PM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Meeting Minutes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</a:rPr>
                        <a:t>Microsoft </a:t>
                      </a:r>
                      <a:r>
                        <a:rPr lang="en-US" sz="1500" dirty="0">
                          <a:effectLst/>
                        </a:rPr>
                        <a:t>Word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extLst>
                  <a:ext uri="{0D108BD9-81ED-4DB2-BD59-A6C34878D82A}">
                    <a16:rowId xmlns="" xmlns:a16="http://schemas.microsoft.com/office/drawing/2014/main" val="2884510727"/>
                  </a:ext>
                </a:extLst>
              </a:tr>
              <a:tr h="13086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Weekly Team Meeting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Review status of project. Discuss solution for any issues. Divide tasks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Face to face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Conversation (Slack)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 times per week (1-time team member, 1 time with Supervisor)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team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Supervisor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PM</a:t>
                      </a:r>
                      <a:endParaRPr lang="en-US" sz="150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schedule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Divide tasks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</a:rPr>
                        <a:t>Microsoft </a:t>
                      </a:r>
                      <a:r>
                        <a:rPr lang="en-US" sz="1500" dirty="0">
                          <a:effectLst/>
                        </a:rPr>
                        <a:t>Word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Get tasks on </a:t>
                      </a:r>
                      <a:r>
                        <a:rPr lang="en-US" sz="1500" dirty="0" smtClean="0">
                          <a:effectLst/>
                        </a:rPr>
                        <a:t>Excels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extLst>
                  <a:ext uri="{0D108BD9-81ED-4DB2-BD59-A6C34878D82A}">
                    <a16:rowId xmlns="" xmlns:a16="http://schemas.microsoft.com/office/drawing/2014/main" val="3864196634"/>
                  </a:ext>
                </a:extLst>
              </a:tr>
              <a:tr h="1247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Project Plan Meeting</a:t>
                      </a:r>
                      <a:endParaRPr lang="en-US" sz="150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Discuss and planning project process</a:t>
                      </a:r>
                      <a:endParaRPr lang="en-US" sz="150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Face to face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Conversation (Slack)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As scheduled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team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PM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Meeting Minutes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Management Plan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</a:rPr>
                        <a:t>Microsoft </a:t>
                      </a:r>
                      <a:r>
                        <a:rPr lang="en-US" sz="1500" dirty="0">
                          <a:effectLst/>
                        </a:rPr>
                        <a:t>Word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extLst>
                  <a:ext uri="{0D108BD9-81ED-4DB2-BD59-A6C34878D82A}">
                    <a16:rowId xmlns="" xmlns:a16="http://schemas.microsoft.com/office/drawing/2014/main" val="3028908064"/>
                  </a:ext>
                </a:extLst>
              </a:tr>
              <a:tr h="14998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Architecture Design Meeting</a:t>
                      </a:r>
                      <a:endParaRPr lang="en-US" sz="150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Review prototype Discuss, contribute and review System Architecture Design</a:t>
                      </a:r>
                      <a:endParaRPr lang="en-US" sz="150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Face to face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Conversation (Slack)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As scheduled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Project team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Technical Leader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Meeting Minutes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System Architecture Design Document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effectLst/>
                        </a:rPr>
                        <a:t>Microsoft </a:t>
                      </a:r>
                      <a:r>
                        <a:rPr lang="en-US" sz="1500" dirty="0">
                          <a:effectLst/>
                        </a:rPr>
                        <a:t>Word</a:t>
                      </a:r>
                      <a:endParaRPr lang="en-US" sz="15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344" marR="38344" marT="0" marB="0" anchor="ctr"/>
                </a:tc>
                <a:extLst>
                  <a:ext uri="{0D108BD9-81ED-4DB2-BD59-A6C34878D82A}">
                    <a16:rowId xmlns="" xmlns:a16="http://schemas.microsoft.com/office/drawing/2014/main" val="418978081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986385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PROJECT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PLAN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5" y="998462"/>
            <a:ext cx="11344542" cy="568611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0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427431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5302164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RISK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MANAGEMENT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8015" y="1210900"/>
          <a:ext cx="11419186" cy="40010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13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983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024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208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1615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8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No.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Description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Avoidance plan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Contingency plan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Impact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2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R1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Absence/illness of team members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Members have inform the project manager the reason why they are absent and build their own plan to keep up with the work process.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The project manager always has back up plan to avoid effect from the absence and ensure that problem will be solved.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High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2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R2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Conflicts among members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At the beginning, members should clear their roles and responsibilities.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The project manager has to find out the root that caused problem and solve it. Face-to-face meeting is a good method.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Medium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2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R3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Equipment of members is broken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Members must be careful with their equipment.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Members should use another equipment until the broken one is fixed or buy the new one.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Low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62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R4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Business problem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Any ideas are welcome but members have to discuss with others and always focus on the reality and possibility.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Making sure that the business logic of any ideas is carefully analyzed.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High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625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R5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Change management overload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Analyzing requirements carefully.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If there is a “must be changed” requirement, all team members must join the meeting to decide whether it should be implemented or not.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High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930" marR="6930" marT="693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2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5990842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6" y="291474"/>
            <a:ext cx="649572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RISK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PROBABILITY &amp; IMPACT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00" y="1575089"/>
            <a:ext cx="7616473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6390" y="3842039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Probability/impact matrix of risk</a:t>
            </a:r>
            <a:endParaRPr lang="en-US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2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4" name="Picture 18" descr="Káº¿t quáº£ hÃ¬nh áº£nh cho Asta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92" y="2650875"/>
            <a:ext cx="6714680" cy="160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Káº¿t quáº£ hÃ¬nh áº£nh cho gith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92" y="2850197"/>
            <a:ext cx="2879918" cy="15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 flipV="1">
            <a:off x="468015" y="314334"/>
            <a:ext cx="3046150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PROJECT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TOOL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338" name="Picture 2" descr="Káº¿t quáº£ hÃ¬nh áº£nh cho visual stud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57" y="1012829"/>
            <a:ext cx="2732384" cy="13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Káº¿t quáº£ hÃ¬nh áº£nh cho sv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41" y="998316"/>
            <a:ext cx="1387366" cy="138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Káº¿t quáº£ hÃ¬nh áº£nh cho outl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802" y="1001399"/>
            <a:ext cx="1368611" cy="13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Káº¿t quáº£ hÃ¬nh áº£nh cho exc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08" y="1001399"/>
            <a:ext cx="1406517" cy="13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Káº¿t quáº£ hÃ¬nh áº£nh cho slac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325" y="1001254"/>
            <a:ext cx="3374375" cy="13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Káº¿t quáº£ hÃ¬nh áº£nh cho visual co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" y="2676055"/>
            <a:ext cx="1860242" cy="186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Káº¿t quáº£ hÃ¬nh áº£nh cho draw.i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94" y="2928896"/>
            <a:ext cx="1406517" cy="140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Káº¿t quáº£ hÃ¬nh áº£nh cho ms projec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0" y="4888239"/>
            <a:ext cx="2461194" cy="13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Káº¿t quáº£ hÃ¬nh áº£nh cho google driv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142" y="4866341"/>
            <a:ext cx="1827217" cy="142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Káº¿t quáº£ hÃ¬nh áº£nh cho skype for busines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94" y="4866341"/>
            <a:ext cx="1407459" cy="140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Káº¿t quáº£ hÃ¬nh áº£nh cho faceboo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11" y="4588568"/>
            <a:ext cx="3699141" cy="168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Káº¿t quáº£ hÃ¬nh áº£nh cho facebook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53" y="4863805"/>
            <a:ext cx="1263944" cy="127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8049" y="2375158"/>
            <a:ext cx="944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Visual </a:t>
            </a:r>
            <a:r>
              <a:rPr lang="en-US" b="1" dirty="0">
                <a:solidFill>
                  <a:srgbClr val="7030A0"/>
                </a:solidFill>
              </a:rPr>
              <a:t>Studio     </a:t>
            </a:r>
            <a:r>
              <a:rPr lang="en-US" b="1" dirty="0" smtClean="0">
                <a:solidFill>
                  <a:srgbClr val="7030A0"/>
                </a:solidFill>
              </a:rPr>
              <a:t>        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SVN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Tortoise </a:t>
            </a:r>
            <a:r>
              <a:rPr lang="en-US" b="1" dirty="0" smtClean="0"/>
              <a:t>           </a:t>
            </a:r>
            <a:r>
              <a:rPr lang="en-US" b="1" dirty="0" smtClean="0">
                <a:solidFill>
                  <a:srgbClr val="0072C6"/>
                </a:solidFill>
              </a:rPr>
              <a:t>MS Outlook                 </a:t>
            </a:r>
            <a:r>
              <a:rPr lang="en-US" b="1" dirty="0" smtClean="0">
                <a:solidFill>
                  <a:srgbClr val="207245"/>
                </a:solidFill>
              </a:rPr>
              <a:t>MS Excel</a:t>
            </a:r>
            <a:r>
              <a:rPr lang="en-US" b="1" dirty="0" smtClean="0"/>
              <a:t>                                     </a:t>
            </a:r>
            <a:r>
              <a:rPr lang="en-US" b="1" dirty="0" smtClean="0">
                <a:solidFill>
                  <a:srgbClr val="000000"/>
                </a:solidFill>
              </a:rPr>
              <a:t>Slack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299" y="4357550"/>
            <a:ext cx="10620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ACD"/>
                </a:solidFill>
              </a:rPr>
              <a:t>Visual Studio Code                 </a:t>
            </a:r>
            <a:r>
              <a:rPr lang="en-US" b="1" dirty="0" smtClean="0">
                <a:solidFill>
                  <a:srgbClr val="323131"/>
                </a:solidFill>
              </a:rPr>
              <a:t>Github</a:t>
            </a:r>
            <a:r>
              <a:rPr lang="en-US" b="1" dirty="0" smtClean="0"/>
              <a:t>                          </a:t>
            </a:r>
            <a:r>
              <a:rPr lang="en-US" b="1" dirty="0" err="1" smtClean="0">
                <a:solidFill>
                  <a:srgbClr val="F08805"/>
                </a:solidFill>
              </a:rPr>
              <a:t>Draw.io</a:t>
            </a:r>
            <a:r>
              <a:rPr lang="en-US" b="1" dirty="0" smtClean="0"/>
              <a:t>                                             </a:t>
            </a:r>
            <a:r>
              <a:rPr lang="en-US" b="1" dirty="0" err="1" smtClean="0">
                <a:solidFill>
                  <a:srgbClr val="2D7FFF"/>
                </a:solidFill>
              </a:rPr>
              <a:t>Astah</a:t>
            </a:r>
            <a:r>
              <a:rPr lang="en-US" b="1" dirty="0" smtClean="0">
                <a:solidFill>
                  <a:srgbClr val="2D7FFF"/>
                </a:solidFill>
              </a:rPr>
              <a:t> </a:t>
            </a:r>
            <a:r>
              <a:rPr lang="en-US" b="1" dirty="0" err="1" smtClean="0">
                <a:solidFill>
                  <a:srgbClr val="2D7FFF"/>
                </a:solidFill>
              </a:rPr>
              <a:t>UML</a:t>
            </a:r>
            <a:endParaRPr lang="en-US" b="1" dirty="0">
              <a:solidFill>
                <a:srgbClr val="2D7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4740" y="6356112"/>
            <a:ext cx="1086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2E7237"/>
                </a:solidFill>
              </a:rPr>
              <a:t>MS Project               </a:t>
            </a:r>
            <a:r>
              <a:rPr lang="en-US" b="1" dirty="0" smtClean="0">
                <a:solidFill>
                  <a:srgbClr val="67666A"/>
                </a:solidFill>
              </a:rPr>
              <a:t>Google Drive            </a:t>
            </a:r>
            <a:r>
              <a:rPr lang="en-US" b="1" dirty="0" smtClean="0">
                <a:solidFill>
                  <a:srgbClr val="1CA2DC"/>
                </a:solidFill>
              </a:rPr>
              <a:t>Skype For Business                            </a:t>
            </a:r>
            <a:r>
              <a:rPr lang="en-US" b="1" dirty="0" smtClean="0">
                <a:solidFill>
                  <a:srgbClr val="3C5B9A"/>
                </a:solidFill>
              </a:rPr>
              <a:t>Facebook</a:t>
            </a:r>
            <a:r>
              <a:rPr lang="en-US" b="1" dirty="0" smtClean="0"/>
              <a:t>                                </a:t>
            </a:r>
            <a:r>
              <a:rPr lang="en-US" b="1" dirty="0" smtClean="0">
                <a:solidFill>
                  <a:srgbClr val="0068FF"/>
                </a:solidFill>
              </a:rPr>
              <a:t>Messenger</a:t>
            </a:r>
            <a:endParaRPr lang="en-US" b="1" dirty="0">
              <a:solidFill>
                <a:srgbClr val="0068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29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88B2CDA1-8690-4632-8372-5A664A20C5DF}"/>
              </a:ext>
            </a:extLst>
          </p:cNvPr>
          <p:cNvGrpSpPr/>
          <p:nvPr/>
        </p:nvGrpSpPr>
        <p:grpSpPr>
          <a:xfrm>
            <a:off x="3167696" y="54431"/>
            <a:ext cx="5708450" cy="1093763"/>
            <a:chOff x="1850240" y="1689563"/>
            <a:chExt cx="9133521" cy="1285949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00B050F-B2C8-4CA3-A446-1F935C768051}"/>
                </a:ext>
              </a:extLst>
            </p:cNvPr>
            <p:cNvSpPr txBox="1"/>
            <p:nvPr/>
          </p:nvSpPr>
          <p:spPr>
            <a:xfrm>
              <a:off x="1850240" y="2287985"/>
              <a:ext cx="9133521" cy="6875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Liberation Sans" panose="020B0604020202020204" pitchFamily="34" charset="0"/>
                  <a:cs typeface="Liberation Sans" panose="020B0604020202020204" pitchFamily="34" charset="0"/>
                </a:rPr>
                <a:t>TOBI</a:t>
              </a: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Liberation Sans" panose="020B0604020202020204" pitchFamily="34" charset="0"/>
                  <a:cs typeface="Liberation Sans" panose="020B0604020202020204" pitchFamily="34" charset="0"/>
                </a:rPr>
                <a:t> </a:t>
              </a:r>
              <a:r>
                <a:rPr lang="en-US" sz="3200" dirty="0" smtClean="0">
                  <a:solidFill>
                    <a:schemeClr val="accent4"/>
                  </a:solidFill>
                  <a:ea typeface="Liberation Sans" panose="020B0604020202020204" pitchFamily="34" charset="0"/>
                  <a:cs typeface="Liberation Sans" panose="020B0604020202020204" pitchFamily="34" charset="0"/>
                </a:rPr>
                <a:t>Team Member</a:t>
              </a:r>
              <a:endParaRPr lang="id-ID" sz="3200" dirty="0">
                <a:solidFill>
                  <a:schemeClr val="accent4"/>
                </a:solidFill>
                <a:ea typeface="Liberation Sans" panose="020B0604020202020204" pitchFamily="34" charset="0"/>
                <a:cs typeface="Liberation Sans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ECCA4539-2C2B-4EBB-B078-9BDDDE0A7F65}"/>
                </a:ext>
              </a:extLst>
            </p:cNvPr>
            <p:cNvSpPr txBox="1"/>
            <p:nvPr/>
          </p:nvSpPr>
          <p:spPr>
            <a:xfrm>
              <a:off x="3205733" y="1689563"/>
              <a:ext cx="6082101" cy="4431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spc="375" dirty="0">
                  <a:solidFill>
                    <a:schemeClr val="accent4"/>
                  </a:solidFill>
                  <a:ea typeface="Roboto Medium" panose="02000000000000000000" pitchFamily="2" charset="0"/>
                  <a:cs typeface="Segoe UI" panose="020B0502040204020203" pitchFamily="34" charset="0"/>
                </a:rPr>
                <a:t>TOBI Automation Testing Tool</a:t>
              </a:r>
              <a:endParaRPr lang="id-ID" sz="1200" b="1" spc="375" dirty="0">
                <a:solidFill>
                  <a:schemeClr val="accent4"/>
                </a:solidFill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737624" y="5980214"/>
            <a:ext cx="8321211" cy="740664"/>
            <a:chOff x="1709989" y="6012871"/>
            <a:chExt cx="8321211" cy="740664"/>
          </a:xfrm>
        </p:grpSpPr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C0485D7-C4FD-442E-8BB6-003F86FD280A}"/>
                </a:ext>
              </a:extLst>
            </p:cNvPr>
            <p:cNvSpPr/>
            <p:nvPr/>
          </p:nvSpPr>
          <p:spPr>
            <a:xfrm>
              <a:off x="4688716" y="6012871"/>
              <a:ext cx="740664" cy="74066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  <a:effectLst>
              <a:outerShdw blurRad="762000" dist="520700" dir="2700000" sx="60000" sy="6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 err="1" smtClean="0"/>
                <a:t>TuPA</a:t>
              </a:r>
              <a:endParaRPr lang="en-US" sz="1125" dirty="0" smtClean="0"/>
            </a:p>
            <a:p>
              <a:pPr algn="ctr"/>
              <a:r>
                <a:rPr lang="en-US" sz="1000" dirty="0" smtClean="0"/>
                <a:t>Member</a:t>
              </a:r>
              <a:endParaRPr lang="id-ID" sz="1000" dirty="0"/>
            </a:p>
          </p:txBody>
        </p:sp>
        <p:sp>
          <p:nvSpPr>
            <p:cNvPr id="52" name="Freeform: Shape 22">
              <a:extLst>
                <a:ext uri="{FF2B5EF4-FFF2-40B4-BE49-F238E27FC236}">
                  <a16:creationId xmlns="" xmlns:a16="http://schemas.microsoft.com/office/drawing/2014/main" id="{9C0485D7-C4FD-442E-8BB6-003F86FD280A}"/>
                </a:ext>
              </a:extLst>
            </p:cNvPr>
            <p:cNvSpPr/>
            <p:nvPr/>
          </p:nvSpPr>
          <p:spPr>
            <a:xfrm>
              <a:off x="6252453" y="6012871"/>
              <a:ext cx="740664" cy="74066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  <a:effectLst>
              <a:outerShdw blurRad="762000" dist="520700" dir="2700000" sx="60000" sy="6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 err="1" smtClean="0"/>
                <a:t>HauLV</a:t>
              </a:r>
              <a:endParaRPr lang="en-US" sz="1125" dirty="0" smtClean="0"/>
            </a:p>
            <a:p>
              <a:pPr algn="ctr"/>
              <a:r>
                <a:rPr lang="en-US" sz="1000" dirty="0" smtClean="0"/>
                <a:t>Team Leader</a:t>
              </a:r>
              <a:endParaRPr lang="id-ID" sz="1000" dirty="0"/>
            </a:p>
          </p:txBody>
        </p:sp>
        <p:sp>
          <p:nvSpPr>
            <p:cNvPr id="54" name="Freeform: Shape 22">
              <a:extLst>
                <a:ext uri="{FF2B5EF4-FFF2-40B4-BE49-F238E27FC236}">
                  <a16:creationId xmlns="" xmlns:a16="http://schemas.microsoft.com/office/drawing/2014/main" id="{9C0485D7-C4FD-442E-8BB6-003F86FD280A}"/>
                </a:ext>
              </a:extLst>
            </p:cNvPr>
            <p:cNvSpPr/>
            <p:nvPr/>
          </p:nvSpPr>
          <p:spPr>
            <a:xfrm>
              <a:off x="1709989" y="6012871"/>
              <a:ext cx="740664" cy="74066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  <a:effectLst>
              <a:outerShdw blurRad="762000" dist="520700" dir="2700000" sx="60000" sy="6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 err="1" smtClean="0"/>
                <a:t>GiangNT</a:t>
              </a:r>
              <a:endParaRPr lang="en-US" sz="1125" dirty="0" smtClean="0"/>
            </a:p>
            <a:p>
              <a:pPr algn="ctr"/>
              <a:r>
                <a:rPr lang="en-US" sz="1000" dirty="0" smtClean="0"/>
                <a:t>Member</a:t>
              </a:r>
              <a:endParaRPr lang="id-ID" sz="1000" dirty="0"/>
            </a:p>
          </p:txBody>
        </p:sp>
        <p:sp>
          <p:nvSpPr>
            <p:cNvPr id="55" name="Freeform: Shape 22">
              <a:extLst>
                <a:ext uri="{FF2B5EF4-FFF2-40B4-BE49-F238E27FC236}">
                  <a16:creationId xmlns="" xmlns:a16="http://schemas.microsoft.com/office/drawing/2014/main" id="{9C0485D7-C4FD-442E-8BB6-003F86FD280A}"/>
                </a:ext>
              </a:extLst>
            </p:cNvPr>
            <p:cNvSpPr/>
            <p:nvPr/>
          </p:nvSpPr>
          <p:spPr>
            <a:xfrm>
              <a:off x="7816190" y="6012871"/>
              <a:ext cx="740664" cy="74066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  <a:effectLst>
              <a:outerShdw blurRad="762000" dist="520700" dir="2700000" sx="60000" sy="6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 err="1" smtClean="0"/>
                <a:t>LamNN</a:t>
              </a:r>
              <a:endParaRPr lang="en-US" sz="1125" dirty="0" smtClean="0"/>
            </a:p>
            <a:p>
              <a:pPr algn="ctr"/>
              <a:r>
                <a:rPr lang="en-US" sz="1000" dirty="0" smtClean="0"/>
                <a:t>Member</a:t>
              </a:r>
              <a:endParaRPr lang="id-ID" sz="1000" dirty="0"/>
            </a:p>
          </p:txBody>
        </p:sp>
        <p:sp>
          <p:nvSpPr>
            <p:cNvPr id="56" name="Freeform: Shape 22">
              <a:extLst>
                <a:ext uri="{FF2B5EF4-FFF2-40B4-BE49-F238E27FC236}">
                  <a16:creationId xmlns="" xmlns:a16="http://schemas.microsoft.com/office/drawing/2014/main" id="{9C0485D7-C4FD-442E-8BB6-003F86FD280A}"/>
                </a:ext>
              </a:extLst>
            </p:cNvPr>
            <p:cNvSpPr/>
            <p:nvPr/>
          </p:nvSpPr>
          <p:spPr>
            <a:xfrm>
              <a:off x="9290536" y="6012871"/>
              <a:ext cx="740664" cy="740664"/>
            </a:xfrm>
            <a:custGeom>
              <a:avLst/>
              <a:gdLst>
                <a:gd name="connsiteX0" fmla="*/ 1445618 w 2890837"/>
                <a:gd name="connsiteY0" fmla="*/ 0 h 3249205"/>
                <a:gd name="connsiteX1" fmla="*/ 1473092 w 2890837"/>
                <a:gd name="connsiteY1" fmla="*/ 1417 h 3249205"/>
                <a:gd name="connsiteX2" fmla="*/ 1501364 w 2890837"/>
                <a:gd name="connsiteY2" fmla="*/ 5872 h 3249205"/>
                <a:gd name="connsiteX3" fmla="*/ 1530431 w 2890837"/>
                <a:gd name="connsiteY3" fmla="*/ 12958 h 3249205"/>
                <a:gd name="connsiteX4" fmla="*/ 1560494 w 2890837"/>
                <a:gd name="connsiteY4" fmla="*/ 23081 h 3249205"/>
                <a:gd name="connsiteX5" fmla="*/ 1592350 w 2890837"/>
                <a:gd name="connsiteY5" fmla="*/ 36242 h 3249205"/>
                <a:gd name="connsiteX6" fmla="*/ 1626195 w 2890837"/>
                <a:gd name="connsiteY6" fmla="*/ 52034 h 3249205"/>
                <a:gd name="connsiteX7" fmla="*/ 1662430 w 2890837"/>
                <a:gd name="connsiteY7" fmla="*/ 70864 h 3249205"/>
                <a:gd name="connsiteX8" fmla="*/ 1701453 w 2890837"/>
                <a:gd name="connsiteY8" fmla="*/ 92325 h 3249205"/>
                <a:gd name="connsiteX9" fmla="*/ 1743660 w 2890837"/>
                <a:gd name="connsiteY9" fmla="*/ 117027 h 3249205"/>
                <a:gd name="connsiteX10" fmla="*/ 1789651 w 2890837"/>
                <a:gd name="connsiteY10" fmla="*/ 144360 h 3249205"/>
                <a:gd name="connsiteX11" fmla="*/ 1839624 w 2890837"/>
                <a:gd name="connsiteY11" fmla="*/ 174932 h 3249205"/>
                <a:gd name="connsiteX12" fmla="*/ 1894175 w 2890837"/>
                <a:gd name="connsiteY12" fmla="*/ 207935 h 3249205"/>
                <a:gd name="connsiteX13" fmla="*/ 1953505 w 2890837"/>
                <a:gd name="connsiteY13" fmla="*/ 244176 h 3249205"/>
                <a:gd name="connsiteX14" fmla="*/ 2018011 w 2890837"/>
                <a:gd name="connsiteY14" fmla="*/ 283050 h 3249205"/>
                <a:gd name="connsiteX15" fmla="*/ 2088291 w 2890837"/>
                <a:gd name="connsiteY15" fmla="*/ 325164 h 3249205"/>
                <a:gd name="connsiteX16" fmla="*/ 2164743 w 2890837"/>
                <a:gd name="connsiteY16" fmla="*/ 369706 h 3249205"/>
                <a:gd name="connsiteX17" fmla="*/ 2241195 w 2890837"/>
                <a:gd name="connsiteY17" fmla="*/ 414047 h 3249205"/>
                <a:gd name="connsiteX18" fmla="*/ 2312470 w 2890837"/>
                <a:gd name="connsiteY18" fmla="*/ 454338 h 3249205"/>
                <a:gd name="connsiteX19" fmla="*/ 2378171 w 2890837"/>
                <a:gd name="connsiteY19" fmla="*/ 491187 h 3249205"/>
                <a:gd name="connsiteX20" fmla="*/ 2439094 w 2890837"/>
                <a:gd name="connsiteY20" fmla="*/ 524999 h 3249205"/>
                <a:gd name="connsiteX21" fmla="*/ 2494641 w 2890837"/>
                <a:gd name="connsiteY21" fmla="*/ 555775 h 3249205"/>
                <a:gd name="connsiteX22" fmla="*/ 2545808 w 2890837"/>
                <a:gd name="connsiteY22" fmla="*/ 584323 h 3249205"/>
                <a:gd name="connsiteX23" fmla="*/ 2592396 w 2890837"/>
                <a:gd name="connsiteY23" fmla="*/ 610643 h 3249205"/>
                <a:gd name="connsiteX24" fmla="*/ 2634604 w 2890837"/>
                <a:gd name="connsiteY24" fmla="*/ 635142 h 3249205"/>
                <a:gd name="connsiteX25" fmla="*/ 2672830 w 2890837"/>
                <a:gd name="connsiteY25" fmla="*/ 658628 h 3249205"/>
                <a:gd name="connsiteX26" fmla="*/ 2707273 w 2890837"/>
                <a:gd name="connsiteY26" fmla="*/ 680697 h 3249205"/>
                <a:gd name="connsiteX27" fmla="*/ 2737535 w 2890837"/>
                <a:gd name="connsiteY27" fmla="*/ 702159 h 3249205"/>
                <a:gd name="connsiteX28" fmla="*/ 2764811 w 2890837"/>
                <a:gd name="connsiteY28" fmla="*/ 723620 h 3249205"/>
                <a:gd name="connsiteX29" fmla="*/ 2788702 w 2890837"/>
                <a:gd name="connsiteY29" fmla="*/ 744677 h 3249205"/>
                <a:gd name="connsiteX30" fmla="*/ 2809209 w 2890837"/>
                <a:gd name="connsiteY30" fmla="*/ 766341 h 3249205"/>
                <a:gd name="connsiteX31" fmla="*/ 2827127 w 2890837"/>
                <a:gd name="connsiteY31" fmla="*/ 788815 h 3249205"/>
                <a:gd name="connsiteX32" fmla="*/ 2842258 w 2890837"/>
                <a:gd name="connsiteY32" fmla="*/ 812301 h 3249205"/>
                <a:gd name="connsiteX33" fmla="*/ 2854801 w 2890837"/>
                <a:gd name="connsiteY33" fmla="*/ 837205 h 3249205"/>
                <a:gd name="connsiteX34" fmla="*/ 2865154 w 2890837"/>
                <a:gd name="connsiteY34" fmla="*/ 863931 h 3249205"/>
                <a:gd name="connsiteX35" fmla="*/ 2873516 w 2890837"/>
                <a:gd name="connsiteY35" fmla="*/ 892884 h 3249205"/>
                <a:gd name="connsiteX36" fmla="*/ 2879688 w 2890837"/>
                <a:gd name="connsiteY36" fmla="*/ 924266 h 3249205"/>
                <a:gd name="connsiteX37" fmla="*/ 2884665 w 2890837"/>
                <a:gd name="connsiteY37" fmla="*/ 958483 h 3249205"/>
                <a:gd name="connsiteX38" fmla="*/ 2887850 w 2890837"/>
                <a:gd name="connsiteY38" fmla="*/ 995940 h 3249205"/>
                <a:gd name="connsiteX39" fmla="*/ 2889842 w 2890837"/>
                <a:gd name="connsiteY39" fmla="*/ 1036838 h 3249205"/>
                <a:gd name="connsiteX40" fmla="*/ 2890638 w 2890837"/>
                <a:gd name="connsiteY40" fmla="*/ 1081786 h 3249205"/>
                <a:gd name="connsiteX41" fmla="*/ 2890837 w 2890837"/>
                <a:gd name="connsiteY41" fmla="*/ 1131188 h 3249205"/>
                <a:gd name="connsiteX42" fmla="*/ 2890240 w 2890837"/>
                <a:gd name="connsiteY42" fmla="*/ 1185045 h 3249205"/>
                <a:gd name="connsiteX43" fmla="*/ 2889045 w 2890837"/>
                <a:gd name="connsiteY43" fmla="*/ 1243558 h 3249205"/>
                <a:gd name="connsiteX44" fmla="*/ 2887850 w 2890837"/>
                <a:gd name="connsiteY44" fmla="*/ 1307740 h 3249205"/>
                <a:gd name="connsiteX45" fmla="*/ 2886457 w 2890837"/>
                <a:gd name="connsiteY45" fmla="*/ 1377592 h 3249205"/>
                <a:gd name="connsiteX46" fmla="*/ 2885262 w 2890837"/>
                <a:gd name="connsiteY46" fmla="*/ 1453315 h 3249205"/>
                <a:gd name="connsiteX47" fmla="*/ 2884267 w 2890837"/>
                <a:gd name="connsiteY47" fmla="*/ 1535719 h 3249205"/>
                <a:gd name="connsiteX48" fmla="*/ 2883869 w 2890837"/>
                <a:gd name="connsiteY48" fmla="*/ 1624603 h 3249205"/>
                <a:gd name="connsiteX49" fmla="*/ 2884267 w 2890837"/>
                <a:gd name="connsiteY49" fmla="*/ 1713486 h 3249205"/>
                <a:gd name="connsiteX50" fmla="*/ 2885262 w 2890837"/>
                <a:gd name="connsiteY50" fmla="*/ 1795891 h 3249205"/>
                <a:gd name="connsiteX51" fmla="*/ 2886457 w 2890837"/>
                <a:gd name="connsiteY51" fmla="*/ 1871614 h 3249205"/>
                <a:gd name="connsiteX52" fmla="*/ 2887850 w 2890837"/>
                <a:gd name="connsiteY52" fmla="*/ 1941465 h 3249205"/>
                <a:gd name="connsiteX53" fmla="*/ 2889045 w 2890837"/>
                <a:gd name="connsiteY53" fmla="*/ 2005647 h 3249205"/>
                <a:gd name="connsiteX54" fmla="*/ 2890240 w 2890837"/>
                <a:gd name="connsiteY54" fmla="*/ 2064161 h 3249205"/>
                <a:gd name="connsiteX55" fmla="*/ 2890837 w 2890837"/>
                <a:gd name="connsiteY55" fmla="*/ 2118017 h 3249205"/>
                <a:gd name="connsiteX56" fmla="*/ 2890638 w 2890837"/>
                <a:gd name="connsiteY56" fmla="*/ 2167419 h 3249205"/>
                <a:gd name="connsiteX57" fmla="*/ 2889842 w 2890837"/>
                <a:gd name="connsiteY57" fmla="*/ 2212367 h 3249205"/>
                <a:gd name="connsiteX58" fmla="*/ 2887850 w 2890837"/>
                <a:gd name="connsiteY58" fmla="*/ 2253265 h 3249205"/>
                <a:gd name="connsiteX59" fmla="*/ 2884665 w 2890837"/>
                <a:gd name="connsiteY59" fmla="*/ 2290722 h 3249205"/>
                <a:gd name="connsiteX60" fmla="*/ 2879887 w 2890837"/>
                <a:gd name="connsiteY60" fmla="*/ 2324939 h 3249205"/>
                <a:gd name="connsiteX61" fmla="*/ 2873516 w 2890837"/>
                <a:gd name="connsiteY61" fmla="*/ 2356322 h 3249205"/>
                <a:gd name="connsiteX62" fmla="*/ 2865154 w 2890837"/>
                <a:gd name="connsiteY62" fmla="*/ 2385275 h 3249205"/>
                <a:gd name="connsiteX63" fmla="*/ 2854801 w 2890837"/>
                <a:gd name="connsiteY63" fmla="*/ 2412000 h 3249205"/>
                <a:gd name="connsiteX64" fmla="*/ 2842258 w 2890837"/>
                <a:gd name="connsiteY64" fmla="*/ 2436904 h 3249205"/>
                <a:gd name="connsiteX65" fmla="*/ 2827127 w 2890837"/>
                <a:gd name="connsiteY65" fmla="*/ 2460390 h 3249205"/>
                <a:gd name="connsiteX66" fmla="*/ 2809209 w 2890837"/>
                <a:gd name="connsiteY66" fmla="*/ 2482864 h 3249205"/>
                <a:gd name="connsiteX67" fmla="*/ 2788702 w 2890837"/>
                <a:gd name="connsiteY67" fmla="*/ 2504528 h 3249205"/>
                <a:gd name="connsiteX68" fmla="*/ 2764811 w 2890837"/>
                <a:gd name="connsiteY68" fmla="*/ 2525585 h 3249205"/>
                <a:gd name="connsiteX69" fmla="*/ 2737734 w 2890837"/>
                <a:gd name="connsiteY69" fmla="*/ 2547046 h 3249205"/>
                <a:gd name="connsiteX70" fmla="*/ 2707273 w 2890837"/>
                <a:gd name="connsiteY70" fmla="*/ 2568508 h 3249205"/>
                <a:gd name="connsiteX71" fmla="*/ 2672830 w 2890837"/>
                <a:gd name="connsiteY71" fmla="*/ 2590779 h 3249205"/>
                <a:gd name="connsiteX72" fmla="*/ 2634803 w 2890837"/>
                <a:gd name="connsiteY72" fmla="*/ 2614063 h 3249205"/>
                <a:gd name="connsiteX73" fmla="*/ 2592396 w 2890837"/>
                <a:gd name="connsiteY73" fmla="*/ 2638562 h 3249205"/>
                <a:gd name="connsiteX74" fmla="*/ 2545808 w 2890837"/>
                <a:gd name="connsiteY74" fmla="*/ 2664883 h 3249205"/>
                <a:gd name="connsiteX75" fmla="*/ 2494641 w 2890837"/>
                <a:gd name="connsiteY75" fmla="*/ 2693431 h 3249205"/>
                <a:gd name="connsiteX76" fmla="*/ 2439094 w 2890837"/>
                <a:gd name="connsiteY76" fmla="*/ 2724408 h 3249205"/>
                <a:gd name="connsiteX77" fmla="*/ 2378171 w 2890837"/>
                <a:gd name="connsiteY77" fmla="*/ 2758220 h 3249205"/>
                <a:gd name="connsiteX78" fmla="*/ 2312470 w 2890837"/>
                <a:gd name="connsiteY78" fmla="*/ 2794867 h 3249205"/>
                <a:gd name="connsiteX79" fmla="*/ 2241195 w 2890837"/>
                <a:gd name="connsiteY79" fmla="*/ 2835158 h 3249205"/>
                <a:gd name="connsiteX80" fmla="*/ 2164743 w 2890837"/>
                <a:gd name="connsiteY80" fmla="*/ 2879499 h 3249205"/>
                <a:gd name="connsiteX81" fmla="*/ 2088291 w 2890837"/>
                <a:gd name="connsiteY81" fmla="*/ 2924042 h 3249205"/>
                <a:gd name="connsiteX82" fmla="*/ 2018011 w 2890837"/>
                <a:gd name="connsiteY82" fmla="*/ 2966155 h 3249205"/>
                <a:gd name="connsiteX83" fmla="*/ 1953505 w 2890837"/>
                <a:gd name="connsiteY83" fmla="*/ 3005029 h 3249205"/>
                <a:gd name="connsiteX84" fmla="*/ 1894175 w 2890837"/>
                <a:gd name="connsiteY84" fmla="*/ 3041271 h 3249205"/>
                <a:gd name="connsiteX85" fmla="*/ 1839624 w 2890837"/>
                <a:gd name="connsiteY85" fmla="*/ 3074273 h 3249205"/>
                <a:gd name="connsiteX86" fmla="*/ 1789651 w 2890837"/>
                <a:gd name="connsiteY86" fmla="*/ 3104846 h 3249205"/>
                <a:gd name="connsiteX87" fmla="*/ 1743660 w 2890837"/>
                <a:gd name="connsiteY87" fmla="*/ 3132179 h 3249205"/>
                <a:gd name="connsiteX88" fmla="*/ 1701453 w 2890837"/>
                <a:gd name="connsiteY88" fmla="*/ 3156880 h 3249205"/>
                <a:gd name="connsiteX89" fmla="*/ 1662430 w 2890837"/>
                <a:gd name="connsiteY89" fmla="*/ 3178341 h 3249205"/>
                <a:gd name="connsiteX90" fmla="*/ 1626195 w 2890837"/>
                <a:gd name="connsiteY90" fmla="*/ 3197171 h 3249205"/>
                <a:gd name="connsiteX91" fmla="*/ 1592350 w 2890837"/>
                <a:gd name="connsiteY91" fmla="*/ 3212963 h 3249205"/>
                <a:gd name="connsiteX92" fmla="*/ 1560494 w 2890837"/>
                <a:gd name="connsiteY92" fmla="*/ 3226124 h 3249205"/>
                <a:gd name="connsiteX93" fmla="*/ 1530431 w 2890837"/>
                <a:gd name="connsiteY93" fmla="*/ 3236247 h 3249205"/>
                <a:gd name="connsiteX94" fmla="*/ 1501364 w 2890837"/>
                <a:gd name="connsiteY94" fmla="*/ 3243334 h 3249205"/>
                <a:gd name="connsiteX95" fmla="*/ 1473092 w 2890837"/>
                <a:gd name="connsiteY95" fmla="*/ 3247788 h 3249205"/>
                <a:gd name="connsiteX96" fmla="*/ 1445618 w 2890837"/>
                <a:gd name="connsiteY96" fmla="*/ 3249205 h 3249205"/>
                <a:gd name="connsiteX97" fmla="*/ 1417744 w 2890837"/>
                <a:gd name="connsiteY97" fmla="*/ 3247788 h 3249205"/>
                <a:gd name="connsiteX98" fmla="*/ 1389473 w 2890837"/>
                <a:gd name="connsiteY98" fmla="*/ 3243334 h 3249205"/>
                <a:gd name="connsiteX99" fmla="*/ 1360406 w 2890837"/>
                <a:gd name="connsiteY99" fmla="*/ 3236247 h 3249205"/>
                <a:gd name="connsiteX100" fmla="*/ 1330342 w 2890837"/>
                <a:gd name="connsiteY100" fmla="*/ 3226124 h 3249205"/>
                <a:gd name="connsiteX101" fmla="*/ 1298488 w 2890837"/>
                <a:gd name="connsiteY101" fmla="*/ 3212963 h 3249205"/>
                <a:gd name="connsiteX102" fmla="*/ 1264642 w 2890837"/>
                <a:gd name="connsiteY102" fmla="*/ 3197171 h 3249205"/>
                <a:gd name="connsiteX103" fmla="*/ 1228407 w 2890837"/>
                <a:gd name="connsiteY103" fmla="*/ 3178341 h 3249205"/>
                <a:gd name="connsiteX104" fmla="*/ 1189384 w 2890837"/>
                <a:gd name="connsiteY104" fmla="*/ 3156880 h 3249205"/>
                <a:gd name="connsiteX105" fmla="*/ 1147176 w 2890837"/>
                <a:gd name="connsiteY105" fmla="*/ 3132179 h 3249205"/>
                <a:gd name="connsiteX106" fmla="*/ 1101186 w 2890837"/>
                <a:gd name="connsiteY106" fmla="*/ 3104846 h 3249205"/>
                <a:gd name="connsiteX107" fmla="*/ 1051214 w 2890837"/>
                <a:gd name="connsiteY107" fmla="*/ 3074273 h 3249205"/>
                <a:gd name="connsiteX108" fmla="*/ 996662 w 2890837"/>
                <a:gd name="connsiteY108" fmla="*/ 3041271 h 3249205"/>
                <a:gd name="connsiteX109" fmla="*/ 937332 w 2890837"/>
                <a:gd name="connsiteY109" fmla="*/ 3005029 h 3249205"/>
                <a:gd name="connsiteX110" fmla="*/ 872826 w 2890837"/>
                <a:gd name="connsiteY110" fmla="*/ 2966155 h 3249205"/>
                <a:gd name="connsiteX111" fmla="*/ 802546 w 2890837"/>
                <a:gd name="connsiteY111" fmla="*/ 2924042 h 3249205"/>
                <a:gd name="connsiteX112" fmla="*/ 726094 w 2890837"/>
                <a:gd name="connsiteY112" fmla="*/ 2879499 h 3249205"/>
                <a:gd name="connsiteX113" fmla="*/ 649642 w 2890837"/>
                <a:gd name="connsiteY113" fmla="*/ 2835158 h 3249205"/>
                <a:gd name="connsiteX114" fmla="*/ 578366 w 2890837"/>
                <a:gd name="connsiteY114" fmla="*/ 2794867 h 3249205"/>
                <a:gd name="connsiteX115" fmla="*/ 512666 w 2890837"/>
                <a:gd name="connsiteY115" fmla="*/ 2758018 h 3249205"/>
                <a:gd name="connsiteX116" fmla="*/ 451743 w 2890837"/>
                <a:gd name="connsiteY116" fmla="*/ 2724206 h 3249205"/>
                <a:gd name="connsiteX117" fmla="*/ 396196 w 2890837"/>
                <a:gd name="connsiteY117" fmla="*/ 2693431 h 3249205"/>
                <a:gd name="connsiteX118" fmla="*/ 345029 w 2890837"/>
                <a:gd name="connsiteY118" fmla="*/ 2664883 h 3249205"/>
                <a:gd name="connsiteX119" fmla="*/ 298441 w 2890837"/>
                <a:gd name="connsiteY119" fmla="*/ 2638562 h 3249205"/>
                <a:gd name="connsiteX120" fmla="*/ 256233 w 2890837"/>
                <a:gd name="connsiteY120" fmla="*/ 2614063 h 3249205"/>
                <a:gd name="connsiteX121" fmla="*/ 218007 w 2890837"/>
                <a:gd name="connsiteY121" fmla="*/ 2590577 h 3249205"/>
                <a:gd name="connsiteX122" fmla="*/ 183564 w 2890837"/>
                <a:gd name="connsiteY122" fmla="*/ 2568508 h 3249205"/>
                <a:gd name="connsiteX123" fmla="*/ 153302 w 2890837"/>
                <a:gd name="connsiteY123" fmla="*/ 2547046 h 3249205"/>
                <a:gd name="connsiteX124" fmla="*/ 126026 w 2890837"/>
                <a:gd name="connsiteY124" fmla="*/ 2525585 h 3249205"/>
                <a:gd name="connsiteX125" fmla="*/ 102135 w 2890837"/>
                <a:gd name="connsiteY125" fmla="*/ 2504528 h 3249205"/>
                <a:gd name="connsiteX126" fmla="*/ 81628 w 2890837"/>
                <a:gd name="connsiteY126" fmla="*/ 2482864 h 3249205"/>
                <a:gd name="connsiteX127" fmla="*/ 63710 w 2890837"/>
                <a:gd name="connsiteY127" fmla="*/ 2460390 h 3249205"/>
                <a:gd name="connsiteX128" fmla="*/ 48579 w 2890837"/>
                <a:gd name="connsiteY128" fmla="*/ 2436904 h 3249205"/>
                <a:gd name="connsiteX129" fmla="*/ 36036 w 2890837"/>
                <a:gd name="connsiteY129" fmla="*/ 2412000 h 3249205"/>
                <a:gd name="connsiteX130" fmla="*/ 25683 w 2890837"/>
                <a:gd name="connsiteY130" fmla="*/ 2385275 h 3249205"/>
                <a:gd name="connsiteX131" fmla="*/ 17321 w 2890837"/>
                <a:gd name="connsiteY131" fmla="*/ 2356322 h 3249205"/>
                <a:gd name="connsiteX132" fmla="*/ 11149 w 2890837"/>
                <a:gd name="connsiteY132" fmla="*/ 2324939 h 3249205"/>
                <a:gd name="connsiteX133" fmla="*/ 6172 w 2890837"/>
                <a:gd name="connsiteY133" fmla="*/ 2290722 h 3249205"/>
                <a:gd name="connsiteX134" fmla="*/ 2986 w 2890837"/>
                <a:gd name="connsiteY134" fmla="*/ 2253265 h 3249205"/>
                <a:gd name="connsiteX135" fmla="*/ 995 w 2890837"/>
                <a:gd name="connsiteY135" fmla="*/ 2212367 h 3249205"/>
                <a:gd name="connsiteX136" fmla="*/ 199 w 2890837"/>
                <a:gd name="connsiteY136" fmla="*/ 2167419 h 3249205"/>
                <a:gd name="connsiteX137" fmla="*/ 0 w 2890837"/>
                <a:gd name="connsiteY137" fmla="*/ 2118017 h 3249205"/>
                <a:gd name="connsiteX138" fmla="*/ 597 w 2890837"/>
                <a:gd name="connsiteY138" fmla="*/ 2064161 h 3249205"/>
                <a:gd name="connsiteX139" fmla="*/ 1792 w 2890837"/>
                <a:gd name="connsiteY139" fmla="*/ 2005647 h 3249205"/>
                <a:gd name="connsiteX140" fmla="*/ 2986 w 2890837"/>
                <a:gd name="connsiteY140" fmla="*/ 1941465 h 3249205"/>
                <a:gd name="connsiteX141" fmla="*/ 4380 w 2890837"/>
                <a:gd name="connsiteY141" fmla="*/ 1871614 h 3249205"/>
                <a:gd name="connsiteX142" fmla="*/ 5575 w 2890837"/>
                <a:gd name="connsiteY142" fmla="*/ 1795891 h 3249205"/>
                <a:gd name="connsiteX143" fmla="*/ 6570 w 2890837"/>
                <a:gd name="connsiteY143" fmla="*/ 1713486 h 3249205"/>
                <a:gd name="connsiteX144" fmla="*/ 6968 w 2890837"/>
                <a:gd name="connsiteY144" fmla="*/ 1624603 h 3249205"/>
                <a:gd name="connsiteX145" fmla="*/ 6570 w 2890837"/>
                <a:gd name="connsiteY145" fmla="*/ 1535719 h 3249205"/>
                <a:gd name="connsiteX146" fmla="*/ 5575 w 2890837"/>
                <a:gd name="connsiteY146" fmla="*/ 1453315 h 3249205"/>
                <a:gd name="connsiteX147" fmla="*/ 4380 w 2890837"/>
                <a:gd name="connsiteY147" fmla="*/ 1377592 h 3249205"/>
                <a:gd name="connsiteX148" fmla="*/ 2986 w 2890837"/>
                <a:gd name="connsiteY148" fmla="*/ 1307740 h 3249205"/>
                <a:gd name="connsiteX149" fmla="*/ 1792 w 2890837"/>
                <a:gd name="connsiteY149" fmla="*/ 1243558 h 3249205"/>
                <a:gd name="connsiteX150" fmla="*/ 597 w 2890837"/>
                <a:gd name="connsiteY150" fmla="*/ 1185045 h 3249205"/>
                <a:gd name="connsiteX151" fmla="*/ 0 w 2890837"/>
                <a:gd name="connsiteY151" fmla="*/ 1131188 h 3249205"/>
                <a:gd name="connsiteX152" fmla="*/ 199 w 2890837"/>
                <a:gd name="connsiteY152" fmla="*/ 1081786 h 3249205"/>
                <a:gd name="connsiteX153" fmla="*/ 995 w 2890837"/>
                <a:gd name="connsiteY153" fmla="*/ 1036838 h 3249205"/>
                <a:gd name="connsiteX154" fmla="*/ 2986 w 2890837"/>
                <a:gd name="connsiteY154" fmla="*/ 995940 h 3249205"/>
                <a:gd name="connsiteX155" fmla="*/ 6172 w 2890837"/>
                <a:gd name="connsiteY155" fmla="*/ 958483 h 3249205"/>
                <a:gd name="connsiteX156" fmla="*/ 10950 w 2890837"/>
                <a:gd name="connsiteY156" fmla="*/ 924266 h 3249205"/>
                <a:gd name="connsiteX157" fmla="*/ 17321 w 2890837"/>
                <a:gd name="connsiteY157" fmla="*/ 892884 h 3249205"/>
                <a:gd name="connsiteX158" fmla="*/ 25683 w 2890837"/>
                <a:gd name="connsiteY158" fmla="*/ 863931 h 3249205"/>
                <a:gd name="connsiteX159" fmla="*/ 36036 w 2890837"/>
                <a:gd name="connsiteY159" fmla="*/ 837205 h 3249205"/>
                <a:gd name="connsiteX160" fmla="*/ 48579 w 2890837"/>
                <a:gd name="connsiteY160" fmla="*/ 812301 h 3249205"/>
                <a:gd name="connsiteX161" fmla="*/ 63710 w 2890837"/>
                <a:gd name="connsiteY161" fmla="*/ 788815 h 3249205"/>
                <a:gd name="connsiteX162" fmla="*/ 81628 w 2890837"/>
                <a:gd name="connsiteY162" fmla="*/ 766341 h 3249205"/>
                <a:gd name="connsiteX163" fmla="*/ 102135 w 2890837"/>
                <a:gd name="connsiteY163" fmla="*/ 744677 h 3249205"/>
                <a:gd name="connsiteX164" fmla="*/ 126026 w 2890837"/>
                <a:gd name="connsiteY164" fmla="*/ 723620 h 3249205"/>
                <a:gd name="connsiteX165" fmla="*/ 153103 w 2890837"/>
                <a:gd name="connsiteY165" fmla="*/ 702159 h 3249205"/>
                <a:gd name="connsiteX166" fmla="*/ 183564 w 2890837"/>
                <a:gd name="connsiteY166" fmla="*/ 680697 h 3249205"/>
                <a:gd name="connsiteX167" fmla="*/ 218007 w 2890837"/>
                <a:gd name="connsiteY167" fmla="*/ 658426 h 3249205"/>
                <a:gd name="connsiteX168" fmla="*/ 256034 w 2890837"/>
                <a:gd name="connsiteY168" fmla="*/ 635142 h 3249205"/>
                <a:gd name="connsiteX169" fmla="*/ 298441 w 2890837"/>
                <a:gd name="connsiteY169" fmla="*/ 610643 h 3249205"/>
                <a:gd name="connsiteX170" fmla="*/ 345029 w 2890837"/>
                <a:gd name="connsiteY170" fmla="*/ 584323 h 3249205"/>
                <a:gd name="connsiteX171" fmla="*/ 396196 w 2890837"/>
                <a:gd name="connsiteY171" fmla="*/ 555775 h 3249205"/>
                <a:gd name="connsiteX172" fmla="*/ 451743 w 2890837"/>
                <a:gd name="connsiteY172" fmla="*/ 524797 h 3249205"/>
                <a:gd name="connsiteX173" fmla="*/ 512666 w 2890837"/>
                <a:gd name="connsiteY173" fmla="*/ 490985 h 3249205"/>
                <a:gd name="connsiteX174" fmla="*/ 578366 w 2890837"/>
                <a:gd name="connsiteY174" fmla="*/ 454338 h 3249205"/>
                <a:gd name="connsiteX175" fmla="*/ 649642 w 2890837"/>
                <a:gd name="connsiteY175" fmla="*/ 414047 h 3249205"/>
                <a:gd name="connsiteX176" fmla="*/ 726094 w 2890837"/>
                <a:gd name="connsiteY176" fmla="*/ 369706 h 3249205"/>
                <a:gd name="connsiteX177" fmla="*/ 802546 w 2890837"/>
                <a:gd name="connsiteY177" fmla="*/ 325164 h 3249205"/>
                <a:gd name="connsiteX178" fmla="*/ 872826 w 2890837"/>
                <a:gd name="connsiteY178" fmla="*/ 283050 h 3249205"/>
                <a:gd name="connsiteX179" fmla="*/ 937332 w 2890837"/>
                <a:gd name="connsiteY179" fmla="*/ 244176 h 3249205"/>
                <a:gd name="connsiteX180" fmla="*/ 996662 w 2890837"/>
                <a:gd name="connsiteY180" fmla="*/ 207935 h 3249205"/>
                <a:gd name="connsiteX181" fmla="*/ 1051214 w 2890837"/>
                <a:gd name="connsiteY181" fmla="*/ 174932 h 3249205"/>
                <a:gd name="connsiteX182" fmla="*/ 1101186 w 2890837"/>
                <a:gd name="connsiteY182" fmla="*/ 144360 h 3249205"/>
                <a:gd name="connsiteX183" fmla="*/ 1147176 w 2890837"/>
                <a:gd name="connsiteY183" fmla="*/ 117027 h 3249205"/>
                <a:gd name="connsiteX184" fmla="*/ 1189384 w 2890837"/>
                <a:gd name="connsiteY184" fmla="*/ 92325 h 3249205"/>
                <a:gd name="connsiteX185" fmla="*/ 1228407 w 2890837"/>
                <a:gd name="connsiteY185" fmla="*/ 70864 h 3249205"/>
                <a:gd name="connsiteX186" fmla="*/ 1264642 w 2890837"/>
                <a:gd name="connsiteY186" fmla="*/ 52034 h 3249205"/>
                <a:gd name="connsiteX187" fmla="*/ 1298488 w 2890837"/>
                <a:gd name="connsiteY187" fmla="*/ 36242 h 3249205"/>
                <a:gd name="connsiteX188" fmla="*/ 1330342 w 2890837"/>
                <a:gd name="connsiteY188" fmla="*/ 23081 h 3249205"/>
                <a:gd name="connsiteX189" fmla="*/ 1360406 w 2890837"/>
                <a:gd name="connsiteY189" fmla="*/ 12958 h 3249205"/>
                <a:gd name="connsiteX190" fmla="*/ 1389473 w 2890837"/>
                <a:gd name="connsiteY190" fmla="*/ 5872 h 3249205"/>
                <a:gd name="connsiteX191" fmla="*/ 1417744 w 2890837"/>
                <a:gd name="connsiteY191" fmla="*/ 1417 h 3249205"/>
                <a:gd name="connsiteX192" fmla="*/ 1445618 w 2890837"/>
                <a:gd name="connsiteY192" fmla="*/ 0 h 32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</a:cxnLst>
              <a:rect l="l" t="t" r="r" b="b"/>
              <a:pathLst>
                <a:path w="2890837" h="3249205">
                  <a:moveTo>
                    <a:pt x="1445618" y="0"/>
                  </a:moveTo>
                  <a:lnTo>
                    <a:pt x="1473092" y="1417"/>
                  </a:lnTo>
                  <a:lnTo>
                    <a:pt x="1501364" y="5872"/>
                  </a:lnTo>
                  <a:lnTo>
                    <a:pt x="1530431" y="12958"/>
                  </a:lnTo>
                  <a:lnTo>
                    <a:pt x="1560494" y="23081"/>
                  </a:lnTo>
                  <a:lnTo>
                    <a:pt x="1592350" y="36242"/>
                  </a:lnTo>
                  <a:lnTo>
                    <a:pt x="1626195" y="52034"/>
                  </a:lnTo>
                  <a:lnTo>
                    <a:pt x="1662430" y="70864"/>
                  </a:lnTo>
                  <a:lnTo>
                    <a:pt x="1701453" y="92325"/>
                  </a:lnTo>
                  <a:lnTo>
                    <a:pt x="1743660" y="117027"/>
                  </a:lnTo>
                  <a:lnTo>
                    <a:pt x="1789651" y="144360"/>
                  </a:lnTo>
                  <a:lnTo>
                    <a:pt x="1839624" y="174932"/>
                  </a:lnTo>
                  <a:lnTo>
                    <a:pt x="1894175" y="207935"/>
                  </a:lnTo>
                  <a:lnTo>
                    <a:pt x="1953505" y="244176"/>
                  </a:lnTo>
                  <a:lnTo>
                    <a:pt x="2018011" y="283050"/>
                  </a:lnTo>
                  <a:lnTo>
                    <a:pt x="2088291" y="325164"/>
                  </a:lnTo>
                  <a:lnTo>
                    <a:pt x="2164743" y="369706"/>
                  </a:lnTo>
                  <a:lnTo>
                    <a:pt x="2241195" y="414047"/>
                  </a:lnTo>
                  <a:lnTo>
                    <a:pt x="2312470" y="454338"/>
                  </a:lnTo>
                  <a:lnTo>
                    <a:pt x="2378171" y="491187"/>
                  </a:lnTo>
                  <a:lnTo>
                    <a:pt x="2439094" y="524999"/>
                  </a:lnTo>
                  <a:lnTo>
                    <a:pt x="2494641" y="555775"/>
                  </a:lnTo>
                  <a:lnTo>
                    <a:pt x="2545808" y="584323"/>
                  </a:lnTo>
                  <a:lnTo>
                    <a:pt x="2592396" y="610643"/>
                  </a:lnTo>
                  <a:lnTo>
                    <a:pt x="2634604" y="635142"/>
                  </a:lnTo>
                  <a:lnTo>
                    <a:pt x="2672830" y="658628"/>
                  </a:lnTo>
                  <a:lnTo>
                    <a:pt x="2707273" y="680697"/>
                  </a:lnTo>
                  <a:lnTo>
                    <a:pt x="2737535" y="702159"/>
                  </a:lnTo>
                  <a:lnTo>
                    <a:pt x="2764811" y="723620"/>
                  </a:lnTo>
                  <a:lnTo>
                    <a:pt x="2788702" y="744677"/>
                  </a:lnTo>
                  <a:lnTo>
                    <a:pt x="2809209" y="766341"/>
                  </a:lnTo>
                  <a:lnTo>
                    <a:pt x="2827127" y="788815"/>
                  </a:lnTo>
                  <a:lnTo>
                    <a:pt x="2842258" y="812301"/>
                  </a:lnTo>
                  <a:lnTo>
                    <a:pt x="2854801" y="837205"/>
                  </a:lnTo>
                  <a:lnTo>
                    <a:pt x="2865154" y="863931"/>
                  </a:lnTo>
                  <a:lnTo>
                    <a:pt x="2873516" y="892884"/>
                  </a:lnTo>
                  <a:lnTo>
                    <a:pt x="2879688" y="924266"/>
                  </a:lnTo>
                  <a:lnTo>
                    <a:pt x="2884665" y="958483"/>
                  </a:lnTo>
                  <a:lnTo>
                    <a:pt x="2887850" y="995940"/>
                  </a:lnTo>
                  <a:lnTo>
                    <a:pt x="2889842" y="1036838"/>
                  </a:lnTo>
                  <a:lnTo>
                    <a:pt x="2890638" y="1081786"/>
                  </a:lnTo>
                  <a:lnTo>
                    <a:pt x="2890837" y="1131188"/>
                  </a:lnTo>
                  <a:lnTo>
                    <a:pt x="2890240" y="1185045"/>
                  </a:lnTo>
                  <a:lnTo>
                    <a:pt x="2889045" y="1243558"/>
                  </a:lnTo>
                  <a:lnTo>
                    <a:pt x="2887850" y="1307740"/>
                  </a:lnTo>
                  <a:lnTo>
                    <a:pt x="2886457" y="1377592"/>
                  </a:lnTo>
                  <a:lnTo>
                    <a:pt x="2885262" y="1453315"/>
                  </a:lnTo>
                  <a:lnTo>
                    <a:pt x="2884267" y="1535719"/>
                  </a:lnTo>
                  <a:lnTo>
                    <a:pt x="2883869" y="1624603"/>
                  </a:lnTo>
                  <a:lnTo>
                    <a:pt x="2884267" y="1713486"/>
                  </a:lnTo>
                  <a:lnTo>
                    <a:pt x="2885262" y="1795891"/>
                  </a:lnTo>
                  <a:lnTo>
                    <a:pt x="2886457" y="1871614"/>
                  </a:lnTo>
                  <a:lnTo>
                    <a:pt x="2887850" y="1941465"/>
                  </a:lnTo>
                  <a:lnTo>
                    <a:pt x="2889045" y="2005647"/>
                  </a:lnTo>
                  <a:lnTo>
                    <a:pt x="2890240" y="2064161"/>
                  </a:lnTo>
                  <a:lnTo>
                    <a:pt x="2890837" y="2118017"/>
                  </a:lnTo>
                  <a:lnTo>
                    <a:pt x="2890638" y="2167419"/>
                  </a:lnTo>
                  <a:lnTo>
                    <a:pt x="2889842" y="2212367"/>
                  </a:lnTo>
                  <a:lnTo>
                    <a:pt x="2887850" y="2253265"/>
                  </a:lnTo>
                  <a:lnTo>
                    <a:pt x="2884665" y="2290722"/>
                  </a:lnTo>
                  <a:lnTo>
                    <a:pt x="2879887" y="2324939"/>
                  </a:lnTo>
                  <a:lnTo>
                    <a:pt x="2873516" y="2356322"/>
                  </a:lnTo>
                  <a:lnTo>
                    <a:pt x="2865154" y="2385275"/>
                  </a:lnTo>
                  <a:lnTo>
                    <a:pt x="2854801" y="2412000"/>
                  </a:lnTo>
                  <a:lnTo>
                    <a:pt x="2842258" y="2436904"/>
                  </a:lnTo>
                  <a:lnTo>
                    <a:pt x="2827127" y="2460390"/>
                  </a:lnTo>
                  <a:lnTo>
                    <a:pt x="2809209" y="2482864"/>
                  </a:lnTo>
                  <a:lnTo>
                    <a:pt x="2788702" y="2504528"/>
                  </a:lnTo>
                  <a:lnTo>
                    <a:pt x="2764811" y="2525585"/>
                  </a:lnTo>
                  <a:lnTo>
                    <a:pt x="2737734" y="2547046"/>
                  </a:lnTo>
                  <a:lnTo>
                    <a:pt x="2707273" y="2568508"/>
                  </a:lnTo>
                  <a:lnTo>
                    <a:pt x="2672830" y="2590779"/>
                  </a:lnTo>
                  <a:lnTo>
                    <a:pt x="2634803" y="2614063"/>
                  </a:lnTo>
                  <a:lnTo>
                    <a:pt x="2592396" y="2638562"/>
                  </a:lnTo>
                  <a:lnTo>
                    <a:pt x="2545808" y="2664883"/>
                  </a:lnTo>
                  <a:lnTo>
                    <a:pt x="2494641" y="2693431"/>
                  </a:lnTo>
                  <a:lnTo>
                    <a:pt x="2439094" y="2724408"/>
                  </a:lnTo>
                  <a:lnTo>
                    <a:pt x="2378171" y="2758220"/>
                  </a:lnTo>
                  <a:lnTo>
                    <a:pt x="2312470" y="2794867"/>
                  </a:lnTo>
                  <a:lnTo>
                    <a:pt x="2241195" y="2835158"/>
                  </a:lnTo>
                  <a:lnTo>
                    <a:pt x="2164743" y="2879499"/>
                  </a:lnTo>
                  <a:lnTo>
                    <a:pt x="2088291" y="2924042"/>
                  </a:lnTo>
                  <a:lnTo>
                    <a:pt x="2018011" y="2966155"/>
                  </a:lnTo>
                  <a:lnTo>
                    <a:pt x="1953505" y="3005029"/>
                  </a:lnTo>
                  <a:lnTo>
                    <a:pt x="1894175" y="3041271"/>
                  </a:lnTo>
                  <a:lnTo>
                    <a:pt x="1839624" y="3074273"/>
                  </a:lnTo>
                  <a:lnTo>
                    <a:pt x="1789651" y="3104846"/>
                  </a:lnTo>
                  <a:lnTo>
                    <a:pt x="1743660" y="3132179"/>
                  </a:lnTo>
                  <a:lnTo>
                    <a:pt x="1701453" y="3156880"/>
                  </a:lnTo>
                  <a:lnTo>
                    <a:pt x="1662430" y="3178341"/>
                  </a:lnTo>
                  <a:lnTo>
                    <a:pt x="1626195" y="3197171"/>
                  </a:lnTo>
                  <a:lnTo>
                    <a:pt x="1592350" y="3212963"/>
                  </a:lnTo>
                  <a:lnTo>
                    <a:pt x="1560494" y="3226124"/>
                  </a:lnTo>
                  <a:lnTo>
                    <a:pt x="1530431" y="3236247"/>
                  </a:lnTo>
                  <a:lnTo>
                    <a:pt x="1501364" y="3243334"/>
                  </a:lnTo>
                  <a:lnTo>
                    <a:pt x="1473092" y="3247788"/>
                  </a:lnTo>
                  <a:lnTo>
                    <a:pt x="1445618" y="3249205"/>
                  </a:lnTo>
                  <a:lnTo>
                    <a:pt x="1417744" y="3247788"/>
                  </a:lnTo>
                  <a:lnTo>
                    <a:pt x="1389473" y="3243334"/>
                  </a:lnTo>
                  <a:lnTo>
                    <a:pt x="1360406" y="3236247"/>
                  </a:lnTo>
                  <a:lnTo>
                    <a:pt x="1330342" y="3226124"/>
                  </a:lnTo>
                  <a:lnTo>
                    <a:pt x="1298488" y="3212963"/>
                  </a:lnTo>
                  <a:lnTo>
                    <a:pt x="1264642" y="3197171"/>
                  </a:lnTo>
                  <a:lnTo>
                    <a:pt x="1228407" y="3178341"/>
                  </a:lnTo>
                  <a:lnTo>
                    <a:pt x="1189384" y="3156880"/>
                  </a:lnTo>
                  <a:lnTo>
                    <a:pt x="1147176" y="3132179"/>
                  </a:lnTo>
                  <a:lnTo>
                    <a:pt x="1101186" y="3104846"/>
                  </a:lnTo>
                  <a:lnTo>
                    <a:pt x="1051214" y="3074273"/>
                  </a:lnTo>
                  <a:lnTo>
                    <a:pt x="996662" y="3041271"/>
                  </a:lnTo>
                  <a:lnTo>
                    <a:pt x="937332" y="3005029"/>
                  </a:lnTo>
                  <a:lnTo>
                    <a:pt x="872826" y="2966155"/>
                  </a:lnTo>
                  <a:lnTo>
                    <a:pt x="802546" y="2924042"/>
                  </a:lnTo>
                  <a:lnTo>
                    <a:pt x="726094" y="2879499"/>
                  </a:lnTo>
                  <a:lnTo>
                    <a:pt x="649642" y="2835158"/>
                  </a:lnTo>
                  <a:lnTo>
                    <a:pt x="578366" y="2794867"/>
                  </a:lnTo>
                  <a:lnTo>
                    <a:pt x="512666" y="2758018"/>
                  </a:lnTo>
                  <a:lnTo>
                    <a:pt x="451743" y="2724206"/>
                  </a:lnTo>
                  <a:lnTo>
                    <a:pt x="396196" y="2693431"/>
                  </a:lnTo>
                  <a:lnTo>
                    <a:pt x="345029" y="2664883"/>
                  </a:lnTo>
                  <a:lnTo>
                    <a:pt x="298441" y="2638562"/>
                  </a:lnTo>
                  <a:lnTo>
                    <a:pt x="256233" y="2614063"/>
                  </a:lnTo>
                  <a:lnTo>
                    <a:pt x="218007" y="2590577"/>
                  </a:lnTo>
                  <a:lnTo>
                    <a:pt x="183564" y="2568508"/>
                  </a:lnTo>
                  <a:lnTo>
                    <a:pt x="153302" y="2547046"/>
                  </a:lnTo>
                  <a:lnTo>
                    <a:pt x="126026" y="2525585"/>
                  </a:lnTo>
                  <a:lnTo>
                    <a:pt x="102135" y="2504528"/>
                  </a:lnTo>
                  <a:lnTo>
                    <a:pt x="81628" y="2482864"/>
                  </a:lnTo>
                  <a:lnTo>
                    <a:pt x="63710" y="2460390"/>
                  </a:lnTo>
                  <a:lnTo>
                    <a:pt x="48579" y="2436904"/>
                  </a:lnTo>
                  <a:lnTo>
                    <a:pt x="36036" y="2412000"/>
                  </a:lnTo>
                  <a:lnTo>
                    <a:pt x="25683" y="2385275"/>
                  </a:lnTo>
                  <a:lnTo>
                    <a:pt x="17321" y="2356322"/>
                  </a:lnTo>
                  <a:lnTo>
                    <a:pt x="11149" y="2324939"/>
                  </a:lnTo>
                  <a:lnTo>
                    <a:pt x="6172" y="2290722"/>
                  </a:lnTo>
                  <a:lnTo>
                    <a:pt x="2986" y="2253265"/>
                  </a:lnTo>
                  <a:lnTo>
                    <a:pt x="995" y="2212367"/>
                  </a:lnTo>
                  <a:lnTo>
                    <a:pt x="199" y="2167419"/>
                  </a:lnTo>
                  <a:lnTo>
                    <a:pt x="0" y="2118017"/>
                  </a:lnTo>
                  <a:lnTo>
                    <a:pt x="597" y="2064161"/>
                  </a:lnTo>
                  <a:lnTo>
                    <a:pt x="1792" y="2005647"/>
                  </a:lnTo>
                  <a:lnTo>
                    <a:pt x="2986" y="1941465"/>
                  </a:lnTo>
                  <a:lnTo>
                    <a:pt x="4380" y="1871614"/>
                  </a:lnTo>
                  <a:lnTo>
                    <a:pt x="5575" y="1795891"/>
                  </a:lnTo>
                  <a:lnTo>
                    <a:pt x="6570" y="1713486"/>
                  </a:lnTo>
                  <a:lnTo>
                    <a:pt x="6968" y="1624603"/>
                  </a:lnTo>
                  <a:lnTo>
                    <a:pt x="6570" y="1535719"/>
                  </a:lnTo>
                  <a:lnTo>
                    <a:pt x="5575" y="1453315"/>
                  </a:lnTo>
                  <a:lnTo>
                    <a:pt x="4380" y="1377592"/>
                  </a:lnTo>
                  <a:lnTo>
                    <a:pt x="2986" y="1307740"/>
                  </a:lnTo>
                  <a:lnTo>
                    <a:pt x="1792" y="1243558"/>
                  </a:lnTo>
                  <a:lnTo>
                    <a:pt x="597" y="1185045"/>
                  </a:lnTo>
                  <a:lnTo>
                    <a:pt x="0" y="1131188"/>
                  </a:lnTo>
                  <a:lnTo>
                    <a:pt x="199" y="1081786"/>
                  </a:lnTo>
                  <a:lnTo>
                    <a:pt x="995" y="1036838"/>
                  </a:lnTo>
                  <a:lnTo>
                    <a:pt x="2986" y="995940"/>
                  </a:lnTo>
                  <a:lnTo>
                    <a:pt x="6172" y="958483"/>
                  </a:lnTo>
                  <a:lnTo>
                    <a:pt x="10950" y="924266"/>
                  </a:lnTo>
                  <a:lnTo>
                    <a:pt x="17321" y="892884"/>
                  </a:lnTo>
                  <a:lnTo>
                    <a:pt x="25683" y="863931"/>
                  </a:lnTo>
                  <a:lnTo>
                    <a:pt x="36036" y="837205"/>
                  </a:lnTo>
                  <a:lnTo>
                    <a:pt x="48579" y="812301"/>
                  </a:lnTo>
                  <a:lnTo>
                    <a:pt x="63710" y="788815"/>
                  </a:lnTo>
                  <a:lnTo>
                    <a:pt x="81628" y="766341"/>
                  </a:lnTo>
                  <a:lnTo>
                    <a:pt x="102135" y="744677"/>
                  </a:lnTo>
                  <a:lnTo>
                    <a:pt x="126026" y="723620"/>
                  </a:lnTo>
                  <a:lnTo>
                    <a:pt x="153103" y="702159"/>
                  </a:lnTo>
                  <a:lnTo>
                    <a:pt x="183564" y="680697"/>
                  </a:lnTo>
                  <a:lnTo>
                    <a:pt x="218007" y="658426"/>
                  </a:lnTo>
                  <a:lnTo>
                    <a:pt x="256034" y="635142"/>
                  </a:lnTo>
                  <a:lnTo>
                    <a:pt x="298441" y="610643"/>
                  </a:lnTo>
                  <a:lnTo>
                    <a:pt x="345029" y="584323"/>
                  </a:lnTo>
                  <a:lnTo>
                    <a:pt x="396196" y="555775"/>
                  </a:lnTo>
                  <a:lnTo>
                    <a:pt x="451743" y="524797"/>
                  </a:lnTo>
                  <a:lnTo>
                    <a:pt x="512666" y="490985"/>
                  </a:lnTo>
                  <a:lnTo>
                    <a:pt x="578366" y="454338"/>
                  </a:lnTo>
                  <a:lnTo>
                    <a:pt x="649642" y="414047"/>
                  </a:lnTo>
                  <a:lnTo>
                    <a:pt x="726094" y="369706"/>
                  </a:lnTo>
                  <a:lnTo>
                    <a:pt x="802546" y="325164"/>
                  </a:lnTo>
                  <a:lnTo>
                    <a:pt x="872826" y="283050"/>
                  </a:lnTo>
                  <a:lnTo>
                    <a:pt x="937332" y="244176"/>
                  </a:lnTo>
                  <a:lnTo>
                    <a:pt x="996662" y="207935"/>
                  </a:lnTo>
                  <a:lnTo>
                    <a:pt x="1051214" y="174932"/>
                  </a:lnTo>
                  <a:lnTo>
                    <a:pt x="1101186" y="144360"/>
                  </a:lnTo>
                  <a:lnTo>
                    <a:pt x="1147176" y="117027"/>
                  </a:lnTo>
                  <a:lnTo>
                    <a:pt x="1189384" y="92325"/>
                  </a:lnTo>
                  <a:lnTo>
                    <a:pt x="1228407" y="70864"/>
                  </a:lnTo>
                  <a:lnTo>
                    <a:pt x="1264642" y="52034"/>
                  </a:lnTo>
                  <a:lnTo>
                    <a:pt x="1298488" y="36242"/>
                  </a:lnTo>
                  <a:lnTo>
                    <a:pt x="1330342" y="23081"/>
                  </a:lnTo>
                  <a:lnTo>
                    <a:pt x="1360406" y="12958"/>
                  </a:lnTo>
                  <a:lnTo>
                    <a:pt x="1389473" y="5872"/>
                  </a:lnTo>
                  <a:lnTo>
                    <a:pt x="1417744" y="1417"/>
                  </a:lnTo>
                  <a:lnTo>
                    <a:pt x="144561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  <a:effectLst>
              <a:outerShdw blurRad="762000" dist="520700" dir="2700000" sx="60000" sy="60000" algn="t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25" dirty="0" err="1" smtClean="0"/>
                <a:t>DongND</a:t>
              </a:r>
              <a:endParaRPr lang="en-US" sz="1125" dirty="0" smtClean="0"/>
            </a:p>
            <a:p>
              <a:pPr algn="ctr"/>
              <a:r>
                <a:rPr lang="en-US" sz="1000" dirty="0" smtClean="0"/>
                <a:t>Member</a:t>
              </a:r>
              <a:endParaRPr lang="id-ID" sz="1000" dirty="0"/>
            </a:p>
          </p:txBody>
        </p:sp>
      </p:grpSp>
      <p:sp>
        <p:nvSpPr>
          <p:cNvPr id="57" name="Freeform: Shape 22">
            <a:extLst>
              <a:ext uri="{FF2B5EF4-FFF2-40B4-BE49-F238E27FC236}">
                <a16:creationId xmlns="" xmlns:a16="http://schemas.microsoft.com/office/drawing/2014/main" id="{9C0485D7-C4FD-442E-8BB6-003F86FD280A}"/>
              </a:ext>
            </a:extLst>
          </p:cNvPr>
          <p:cNvSpPr/>
          <p:nvPr/>
        </p:nvSpPr>
        <p:spPr>
          <a:xfrm>
            <a:off x="3152614" y="5980214"/>
            <a:ext cx="740664" cy="740664"/>
          </a:xfrm>
          <a:custGeom>
            <a:avLst/>
            <a:gdLst>
              <a:gd name="connsiteX0" fmla="*/ 1445618 w 2890837"/>
              <a:gd name="connsiteY0" fmla="*/ 0 h 3249205"/>
              <a:gd name="connsiteX1" fmla="*/ 1473092 w 2890837"/>
              <a:gd name="connsiteY1" fmla="*/ 1417 h 3249205"/>
              <a:gd name="connsiteX2" fmla="*/ 1501364 w 2890837"/>
              <a:gd name="connsiteY2" fmla="*/ 5872 h 3249205"/>
              <a:gd name="connsiteX3" fmla="*/ 1530431 w 2890837"/>
              <a:gd name="connsiteY3" fmla="*/ 12958 h 3249205"/>
              <a:gd name="connsiteX4" fmla="*/ 1560494 w 2890837"/>
              <a:gd name="connsiteY4" fmla="*/ 23081 h 3249205"/>
              <a:gd name="connsiteX5" fmla="*/ 1592350 w 2890837"/>
              <a:gd name="connsiteY5" fmla="*/ 36242 h 3249205"/>
              <a:gd name="connsiteX6" fmla="*/ 1626195 w 2890837"/>
              <a:gd name="connsiteY6" fmla="*/ 52034 h 3249205"/>
              <a:gd name="connsiteX7" fmla="*/ 1662430 w 2890837"/>
              <a:gd name="connsiteY7" fmla="*/ 70864 h 3249205"/>
              <a:gd name="connsiteX8" fmla="*/ 1701453 w 2890837"/>
              <a:gd name="connsiteY8" fmla="*/ 92325 h 3249205"/>
              <a:gd name="connsiteX9" fmla="*/ 1743660 w 2890837"/>
              <a:gd name="connsiteY9" fmla="*/ 117027 h 3249205"/>
              <a:gd name="connsiteX10" fmla="*/ 1789651 w 2890837"/>
              <a:gd name="connsiteY10" fmla="*/ 144360 h 3249205"/>
              <a:gd name="connsiteX11" fmla="*/ 1839624 w 2890837"/>
              <a:gd name="connsiteY11" fmla="*/ 174932 h 3249205"/>
              <a:gd name="connsiteX12" fmla="*/ 1894175 w 2890837"/>
              <a:gd name="connsiteY12" fmla="*/ 207935 h 3249205"/>
              <a:gd name="connsiteX13" fmla="*/ 1953505 w 2890837"/>
              <a:gd name="connsiteY13" fmla="*/ 244176 h 3249205"/>
              <a:gd name="connsiteX14" fmla="*/ 2018011 w 2890837"/>
              <a:gd name="connsiteY14" fmla="*/ 283050 h 3249205"/>
              <a:gd name="connsiteX15" fmla="*/ 2088291 w 2890837"/>
              <a:gd name="connsiteY15" fmla="*/ 325164 h 3249205"/>
              <a:gd name="connsiteX16" fmla="*/ 2164743 w 2890837"/>
              <a:gd name="connsiteY16" fmla="*/ 369706 h 3249205"/>
              <a:gd name="connsiteX17" fmla="*/ 2241195 w 2890837"/>
              <a:gd name="connsiteY17" fmla="*/ 414047 h 3249205"/>
              <a:gd name="connsiteX18" fmla="*/ 2312470 w 2890837"/>
              <a:gd name="connsiteY18" fmla="*/ 454338 h 3249205"/>
              <a:gd name="connsiteX19" fmla="*/ 2378171 w 2890837"/>
              <a:gd name="connsiteY19" fmla="*/ 491187 h 3249205"/>
              <a:gd name="connsiteX20" fmla="*/ 2439094 w 2890837"/>
              <a:gd name="connsiteY20" fmla="*/ 524999 h 3249205"/>
              <a:gd name="connsiteX21" fmla="*/ 2494641 w 2890837"/>
              <a:gd name="connsiteY21" fmla="*/ 555775 h 3249205"/>
              <a:gd name="connsiteX22" fmla="*/ 2545808 w 2890837"/>
              <a:gd name="connsiteY22" fmla="*/ 584323 h 3249205"/>
              <a:gd name="connsiteX23" fmla="*/ 2592396 w 2890837"/>
              <a:gd name="connsiteY23" fmla="*/ 610643 h 3249205"/>
              <a:gd name="connsiteX24" fmla="*/ 2634604 w 2890837"/>
              <a:gd name="connsiteY24" fmla="*/ 635142 h 3249205"/>
              <a:gd name="connsiteX25" fmla="*/ 2672830 w 2890837"/>
              <a:gd name="connsiteY25" fmla="*/ 658628 h 3249205"/>
              <a:gd name="connsiteX26" fmla="*/ 2707273 w 2890837"/>
              <a:gd name="connsiteY26" fmla="*/ 680697 h 3249205"/>
              <a:gd name="connsiteX27" fmla="*/ 2737535 w 2890837"/>
              <a:gd name="connsiteY27" fmla="*/ 702159 h 3249205"/>
              <a:gd name="connsiteX28" fmla="*/ 2764811 w 2890837"/>
              <a:gd name="connsiteY28" fmla="*/ 723620 h 3249205"/>
              <a:gd name="connsiteX29" fmla="*/ 2788702 w 2890837"/>
              <a:gd name="connsiteY29" fmla="*/ 744677 h 3249205"/>
              <a:gd name="connsiteX30" fmla="*/ 2809209 w 2890837"/>
              <a:gd name="connsiteY30" fmla="*/ 766341 h 3249205"/>
              <a:gd name="connsiteX31" fmla="*/ 2827127 w 2890837"/>
              <a:gd name="connsiteY31" fmla="*/ 788815 h 3249205"/>
              <a:gd name="connsiteX32" fmla="*/ 2842258 w 2890837"/>
              <a:gd name="connsiteY32" fmla="*/ 812301 h 3249205"/>
              <a:gd name="connsiteX33" fmla="*/ 2854801 w 2890837"/>
              <a:gd name="connsiteY33" fmla="*/ 837205 h 3249205"/>
              <a:gd name="connsiteX34" fmla="*/ 2865154 w 2890837"/>
              <a:gd name="connsiteY34" fmla="*/ 863931 h 3249205"/>
              <a:gd name="connsiteX35" fmla="*/ 2873516 w 2890837"/>
              <a:gd name="connsiteY35" fmla="*/ 892884 h 3249205"/>
              <a:gd name="connsiteX36" fmla="*/ 2879688 w 2890837"/>
              <a:gd name="connsiteY36" fmla="*/ 924266 h 3249205"/>
              <a:gd name="connsiteX37" fmla="*/ 2884665 w 2890837"/>
              <a:gd name="connsiteY37" fmla="*/ 958483 h 3249205"/>
              <a:gd name="connsiteX38" fmla="*/ 2887850 w 2890837"/>
              <a:gd name="connsiteY38" fmla="*/ 995940 h 3249205"/>
              <a:gd name="connsiteX39" fmla="*/ 2889842 w 2890837"/>
              <a:gd name="connsiteY39" fmla="*/ 1036838 h 3249205"/>
              <a:gd name="connsiteX40" fmla="*/ 2890638 w 2890837"/>
              <a:gd name="connsiteY40" fmla="*/ 1081786 h 3249205"/>
              <a:gd name="connsiteX41" fmla="*/ 2890837 w 2890837"/>
              <a:gd name="connsiteY41" fmla="*/ 1131188 h 3249205"/>
              <a:gd name="connsiteX42" fmla="*/ 2890240 w 2890837"/>
              <a:gd name="connsiteY42" fmla="*/ 1185045 h 3249205"/>
              <a:gd name="connsiteX43" fmla="*/ 2889045 w 2890837"/>
              <a:gd name="connsiteY43" fmla="*/ 1243558 h 3249205"/>
              <a:gd name="connsiteX44" fmla="*/ 2887850 w 2890837"/>
              <a:gd name="connsiteY44" fmla="*/ 1307740 h 3249205"/>
              <a:gd name="connsiteX45" fmla="*/ 2886457 w 2890837"/>
              <a:gd name="connsiteY45" fmla="*/ 1377592 h 3249205"/>
              <a:gd name="connsiteX46" fmla="*/ 2885262 w 2890837"/>
              <a:gd name="connsiteY46" fmla="*/ 1453315 h 3249205"/>
              <a:gd name="connsiteX47" fmla="*/ 2884267 w 2890837"/>
              <a:gd name="connsiteY47" fmla="*/ 1535719 h 3249205"/>
              <a:gd name="connsiteX48" fmla="*/ 2883869 w 2890837"/>
              <a:gd name="connsiteY48" fmla="*/ 1624603 h 3249205"/>
              <a:gd name="connsiteX49" fmla="*/ 2884267 w 2890837"/>
              <a:gd name="connsiteY49" fmla="*/ 1713486 h 3249205"/>
              <a:gd name="connsiteX50" fmla="*/ 2885262 w 2890837"/>
              <a:gd name="connsiteY50" fmla="*/ 1795891 h 3249205"/>
              <a:gd name="connsiteX51" fmla="*/ 2886457 w 2890837"/>
              <a:gd name="connsiteY51" fmla="*/ 1871614 h 3249205"/>
              <a:gd name="connsiteX52" fmla="*/ 2887850 w 2890837"/>
              <a:gd name="connsiteY52" fmla="*/ 1941465 h 3249205"/>
              <a:gd name="connsiteX53" fmla="*/ 2889045 w 2890837"/>
              <a:gd name="connsiteY53" fmla="*/ 2005647 h 3249205"/>
              <a:gd name="connsiteX54" fmla="*/ 2890240 w 2890837"/>
              <a:gd name="connsiteY54" fmla="*/ 2064161 h 3249205"/>
              <a:gd name="connsiteX55" fmla="*/ 2890837 w 2890837"/>
              <a:gd name="connsiteY55" fmla="*/ 2118017 h 3249205"/>
              <a:gd name="connsiteX56" fmla="*/ 2890638 w 2890837"/>
              <a:gd name="connsiteY56" fmla="*/ 2167419 h 3249205"/>
              <a:gd name="connsiteX57" fmla="*/ 2889842 w 2890837"/>
              <a:gd name="connsiteY57" fmla="*/ 2212367 h 3249205"/>
              <a:gd name="connsiteX58" fmla="*/ 2887850 w 2890837"/>
              <a:gd name="connsiteY58" fmla="*/ 2253265 h 3249205"/>
              <a:gd name="connsiteX59" fmla="*/ 2884665 w 2890837"/>
              <a:gd name="connsiteY59" fmla="*/ 2290722 h 3249205"/>
              <a:gd name="connsiteX60" fmla="*/ 2879887 w 2890837"/>
              <a:gd name="connsiteY60" fmla="*/ 2324939 h 3249205"/>
              <a:gd name="connsiteX61" fmla="*/ 2873516 w 2890837"/>
              <a:gd name="connsiteY61" fmla="*/ 2356322 h 3249205"/>
              <a:gd name="connsiteX62" fmla="*/ 2865154 w 2890837"/>
              <a:gd name="connsiteY62" fmla="*/ 2385275 h 3249205"/>
              <a:gd name="connsiteX63" fmla="*/ 2854801 w 2890837"/>
              <a:gd name="connsiteY63" fmla="*/ 2412000 h 3249205"/>
              <a:gd name="connsiteX64" fmla="*/ 2842258 w 2890837"/>
              <a:gd name="connsiteY64" fmla="*/ 2436904 h 3249205"/>
              <a:gd name="connsiteX65" fmla="*/ 2827127 w 2890837"/>
              <a:gd name="connsiteY65" fmla="*/ 2460390 h 3249205"/>
              <a:gd name="connsiteX66" fmla="*/ 2809209 w 2890837"/>
              <a:gd name="connsiteY66" fmla="*/ 2482864 h 3249205"/>
              <a:gd name="connsiteX67" fmla="*/ 2788702 w 2890837"/>
              <a:gd name="connsiteY67" fmla="*/ 2504528 h 3249205"/>
              <a:gd name="connsiteX68" fmla="*/ 2764811 w 2890837"/>
              <a:gd name="connsiteY68" fmla="*/ 2525585 h 3249205"/>
              <a:gd name="connsiteX69" fmla="*/ 2737734 w 2890837"/>
              <a:gd name="connsiteY69" fmla="*/ 2547046 h 3249205"/>
              <a:gd name="connsiteX70" fmla="*/ 2707273 w 2890837"/>
              <a:gd name="connsiteY70" fmla="*/ 2568508 h 3249205"/>
              <a:gd name="connsiteX71" fmla="*/ 2672830 w 2890837"/>
              <a:gd name="connsiteY71" fmla="*/ 2590779 h 3249205"/>
              <a:gd name="connsiteX72" fmla="*/ 2634803 w 2890837"/>
              <a:gd name="connsiteY72" fmla="*/ 2614063 h 3249205"/>
              <a:gd name="connsiteX73" fmla="*/ 2592396 w 2890837"/>
              <a:gd name="connsiteY73" fmla="*/ 2638562 h 3249205"/>
              <a:gd name="connsiteX74" fmla="*/ 2545808 w 2890837"/>
              <a:gd name="connsiteY74" fmla="*/ 2664883 h 3249205"/>
              <a:gd name="connsiteX75" fmla="*/ 2494641 w 2890837"/>
              <a:gd name="connsiteY75" fmla="*/ 2693431 h 3249205"/>
              <a:gd name="connsiteX76" fmla="*/ 2439094 w 2890837"/>
              <a:gd name="connsiteY76" fmla="*/ 2724408 h 3249205"/>
              <a:gd name="connsiteX77" fmla="*/ 2378171 w 2890837"/>
              <a:gd name="connsiteY77" fmla="*/ 2758220 h 3249205"/>
              <a:gd name="connsiteX78" fmla="*/ 2312470 w 2890837"/>
              <a:gd name="connsiteY78" fmla="*/ 2794867 h 3249205"/>
              <a:gd name="connsiteX79" fmla="*/ 2241195 w 2890837"/>
              <a:gd name="connsiteY79" fmla="*/ 2835158 h 3249205"/>
              <a:gd name="connsiteX80" fmla="*/ 2164743 w 2890837"/>
              <a:gd name="connsiteY80" fmla="*/ 2879499 h 3249205"/>
              <a:gd name="connsiteX81" fmla="*/ 2088291 w 2890837"/>
              <a:gd name="connsiteY81" fmla="*/ 2924042 h 3249205"/>
              <a:gd name="connsiteX82" fmla="*/ 2018011 w 2890837"/>
              <a:gd name="connsiteY82" fmla="*/ 2966155 h 3249205"/>
              <a:gd name="connsiteX83" fmla="*/ 1953505 w 2890837"/>
              <a:gd name="connsiteY83" fmla="*/ 3005029 h 3249205"/>
              <a:gd name="connsiteX84" fmla="*/ 1894175 w 2890837"/>
              <a:gd name="connsiteY84" fmla="*/ 3041271 h 3249205"/>
              <a:gd name="connsiteX85" fmla="*/ 1839624 w 2890837"/>
              <a:gd name="connsiteY85" fmla="*/ 3074273 h 3249205"/>
              <a:gd name="connsiteX86" fmla="*/ 1789651 w 2890837"/>
              <a:gd name="connsiteY86" fmla="*/ 3104846 h 3249205"/>
              <a:gd name="connsiteX87" fmla="*/ 1743660 w 2890837"/>
              <a:gd name="connsiteY87" fmla="*/ 3132179 h 3249205"/>
              <a:gd name="connsiteX88" fmla="*/ 1701453 w 2890837"/>
              <a:gd name="connsiteY88" fmla="*/ 3156880 h 3249205"/>
              <a:gd name="connsiteX89" fmla="*/ 1662430 w 2890837"/>
              <a:gd name="connsiteY89" fmla="*/ 3178341 h 3249205"/>
              <a:gd name="connsiteX90" fmla="*/ 1626195 w 2890837"/>
              <a:gd name="connsiteY90" fmla="*/ 3197171 h 3249205"/>
              <a:gd name="connsiteX91" fmla="*/ 1592350 w 2890837"/>
              <a:gd name="connsiteY91" fmla="*/ 3212963 h 3249205"/>
              <a:gd name="connsiteX92" fmla="*/ 1560494 w 2890837"/>
              <a:gd name="connsiteY92" fmla="*/ 3226124 h 3249205"/>
              <a:gd name="connsiteX93" fmla="*/ 1530431 w 2890837"/>
              <a:gd name="connsiteY93" fmla="*/ 3236247 h 3249205"/>
              <a:gd name="connsiteX94" fmla="*/ 1501364 w 2890837"/>
              <a:gd name="connsiteY94" fmla="*/ 3243334 h 3249205"/>
              <a:gd name="connsiteX95" fmla="*/ 1473092 w 2890837"/>
              <a:gd name="connsiteY95" fmla="*/ 3247788 h 3249205"/>
              <a:gd name="connsiteX96" fmla="*/ 1445618 w 2890837"/>
              <a:gd name="connsiteY96" fmla="*/ 3249205 h 3249205"/>
              <a:gd name="connsiteX97" fmla="*/ 1417744 w 2890837"/>
              <a:gd name="connsiteY97" fmla="*/ 3247788 h 3249205"/>
              <a:gd name="connsiteX98" fmla="*/ 1389473 w 2890837"/>
              <a:gd name="connsiteY98" fmla="*/ 3243334 h 3249205"/>
              <a:gd name="connsiteX99" fmla="*/ 1360406 w 2890837"/>
              <a:gd name="connsiteY99" fmla="*/ 3236247 h 3249205"/>
              <a:gd name="connsiteX100" fmla="*/ 1330342 w 2890837"/>
              <a:gd name="connsiteY100" fmla="*/ 3226124 h 3249205"/>
              <a:gd name="connsiteX101" fmla="*/ 1298488 w 2890837"/>
              <a:gd name="connsiteY101" fmla="*/ 3212963 h 3249205"/>
              <a:gd name="connsiteX102" fmla="*/ 1264642 w 2890837"/>
              <a:gd name="connsiteY102" fmla="*/ 3197171 h 3249205"/>
              <a:gd name="connsiteX103" fmla="*/ 1228407 w 2890837"/>
              <a:gd name="connsiteY103" fmla="*/ 3178341 h 3249205"/>
              <a:gd name="connsiteX104" fmla="*/ 1189384 w 2890837"/>
              <a:gd name="connsiteY104" fmla="*/ 3156880 h 3249205"/>
              <a:gd name="connsiteX105" fmla="*/ 1147176 w 2890837"/>
              <a:gd name="connsiteY105" fmla="*/ 3132179 h 3249205"/>
              <a:gd name="connsiteX106" fmla="*/ 1101186 w 2890837"/>
              <a:gd name="connsiteY106" fmla="*/ 3104846 h 3249205"/>
              <a:gd name="connsiteX107" fmla="*/ 1051214 w 2890837"/>
              <a:gd name="connsiteY107" fmla="*/ 3074273 h 3249205"/>
              <a:gd name="connsiteX108" fmla="*/ 996662 w 2890837"/>
              <a:gd name="connsiteY108" fmla="*/ 3041271 h 3249205"/>
              <a:gd name="connsiteX109" fmla="*/ 937332 w 2890837"/>
              <a:gd name="connsiteY109" fmla="*/ 3005029 h 3249205"/>
              <a:gd name="connsiteX110" fmla="*/ 872826 w 2890837"/>
              <a:gd name="connsiteY110" fmla="*/ 2966155 h 3249205"/>
              <a:gd name="connsiteX111" fmla="*/ 802546 w 2890837"/>
              <a:gd name="connsiteY111" fmla="*/ 2924042 h 3249205"/>
              <a:gd name="connsiteX112" fmla="*/ 726094 w 2890837"/>
              <a:gd name="connsiteY112" fmla="*/ 2879499 h 3249205"/>
              <a:gd name="connsiteX113" fmla="*/ 649642 w 2890837"/>
              <a:gd name="connsiteY113" fmla="*/ 2835158 h 3249205"/>
              <a:gd name="connsiteX114" fmla="*/ 578366 w 2890837"/>
              <a:gd name="connsiteY114" fmla="*/ 2794867 h 3249205"/>
              <a:gd name="connsiteX115" fmla="*/ 512666 w 2890837"/>
              <a:gd name="connsiteY115" fmla="*/ 2758018 h 3249205"/>
              <a:gd name="connsiteX116" fmla="*/ 451743 w 2890837"/>
              <a:gd name="connsiteY116" fmla="*/ 2724206 h 3249205"/>
              <a:gd name="connsiteX117" fmla="*/ 396196 w 2890837"/>
              <a:gd name="connsiteY117" fmla="*/ 2693431 h 3249205"/>
              <a:gd name="connsiteX118" fmla="*/ 345029 w 2890837"/>
              <a:gd name="connsiteY118" fmla="*/ 2664883 h 3249205"/>
              <a:gd name="connsiteX119" fmla="*/ 298441 w 2890837"/>
              <a:gd name="connsiteY119" fmla="*/ 2638562 h 3249205"/>
              <a:gd name="connsiteX120" fmla="*/ 256233 w 2890837"/>
              <a:gd name="connsiteY120" fmla="*/ 2614063 h 3249205"/>
              <a:gd name="connsiteX121" fmla="*/ 218007 w 2890837"/>
              <a:gd name="connsiteY121" fmla="*/ 2590577 h 3249205"/>
              <a:gd name="connsiteX122" fmla="*/ 183564 w 2890837"/>
              <a:gd name="connsiteY122" fmla="*/ 2568508 h 3249205"/>
              <a:gd name="connsiteX123" fmla="*/ 153302 w 2890837"/>
              <a:gd name="connsiteY123" fmla="*/ 2547046 h 3249205"/>
              <a:gd name="connsiteX124" fmla="*/ 126026 w 2890837"/>
              <a:gd name="connsiteY124" fmla="*/ 2525585 h 3249205"/>
              <a:gd name="connsiteX125" fmla="*/ 102135 w 2890837"/>
              <a:gd name="connsiteY125" fmla="*/ 2504528 h 3249205"/>
              <a:gd name="connsiteX126" fmla="*/ 81628 w 2890837"/>
              <a:gd name="connsiteY126" fmla="*/ 2482864 h 3249205"/>
              <a:gd name="connsiteX127" fmla="*/ 63710 w 2890837"/>
              <a:gd name="connsiteY127" fmla="*/ 2460390 h 3249205"/>
              <a:gd name="connsiteX128" fmla="*/ 48579 w 2890837"/>
              <a:gd name="connsiteY128" fmla="*/ 2436904 h 3249205"/>
              <a:gd name="connsiteX129" fmla="*/ 36036 w 2890837"/>
              <a:gd name="connsiteY129" fmla="*/ 2412000 h 3249205"/>
              <a:gd name="connsiteX130" fmla="*/ 25683 w 2890837"/>
              <a:gd name="connsiteY130" fmla="*/ 2385275 h 3249205"/>
              <a:gd name="connsiteX131" fmla="*/ 17321 w 2890837"/>
              <a:gd name="connsiteY131" fmla="*/ 2356322 h 3249205"/>
              <a:gd name="connsiteX132" fmla="*/ 11149 w 2890837"/>
              <a:gd name="connsiteY132" fmla="*/ 2324939 h 3249205"/>
              <a:gd name="connsiteX133" fmla="*/ 6172 w 2890837"/>
              <a:gd name="connsiteY133" fmla="*/ 2290722 h 3249205"/>
              <a:gd name="connsiteX134" fmla="*/ 2986 w 2890837"/>
              <a:gd name="connsiteY134" fmla="*/ 2253265 h 3249205"/>
              <a:gd name="connsiteX135" fmla="*/ 995 w 2890837"/>
              <a:gd name="connsiteY135" fmla="*/ 2212367 h 3249205"/>
              <a:gd name="connsiteX136" fmla="*/ 199 w 2890837"/>
              <a:gd name="connsiteY136" fmla="*/ 2167419 h 3249205"/>
              <a:gd name="connsiteX137" fmla="*/ 0 w 2890837"/>
              <a:gd name="connsiteY137" fmla="*/ 2118017 h 3249205"/>
              <a:gd name="connsiteX138" fmla="*/ 597 w 2890837"/>
              <a:gd name="connsiteY138" fmla="*/ 2064161 h 3249205"/>
              <a:gd name="connsiteX139" fmla="*/ 1792 w 2890837"/>
              <a:gd name="connsiteY139" fmla="*/ 2005647 h 3249205"/>
              <a:gd name="connsiteX140" fmla="*/ 2986 w 2890837"/>
              <a:gd name="connsiteY140" fmla="*/ 1941465 h 3249205"/>
              <a:gd name="connsiteX141" fmla="*/ 4380 w 2890837"/>
              <a:gd name="connsiteY141" fmla="*/ 1871614 h 3249205"/>
              <a:gd name="connsiteX142" fmla="*/ 5575 w 2890837"/>
              <a:gd name="connsiteY142" fmla="*/ 1795891 h 3249205"/>
              <a:gd name="connsiteX143" fmla="*/ 6570 w 2890837"/>
              <a:gd name="connsiteY143" fmla="*/ 1713486 h 3249205"/>
              <a:gd name="connsiteX144" fmla="*/ 6968 w 2890837"/>
              <a:gd name="connsiteY144" fmla="*/ 1624603 h 3249205"/>
              <a:gd name="connsiteX145" fmla="*/ 6570 w 2890837"/>
              <a:gd name="connsiteY145" fmla="*/ 1535719 h 3249205"/>
              <a:gd name="connsiteX146" fmla="*/ 5575 w 2890837"/>
              <a:gd name="connsiteY146" fmla="*/ 1453315 h 3249205"/>
              <a:gd name="connsiteX147" fmla="*/ 4380 w 2890837"/>
              <a:gd name="connsiteY147" fmla="*/ 1377592 h 3249205"/>
              <a:gd name="connsiteX148" fmla="*/ 2986 w 2890837"/>
              <a:gd name="connsiteY148" fmla="*/ 1307740 h 3249205"/>
              <a:gd name="connsiteX149" fmla="*/ 1792 w 2890837"/>
              <a:gd name="connsiteY149" fmla="*/ 1243558 h 3249205"/>
              <a:gd name="connsiteX150" fmla="*/ 597 w 2890837"/>
              <a:gd name="connsiteY150" fmla="*/ 1185045 h 3249205"/>
              <a:gd name="connsiteX151" fmla="*/ 0 w 2890837"/>
              <a:gd name="connsiteY151" fmla="*/ 1131188 h 3249205"/>
              <a:gd name="connsiteX152" fmla="*/ 199 w 2890837"/>
              <a:gd name="connsiteY152" fmla="*/ 1081786 h 3249205"/>
              <a:gd name="connsiteX153" fmla="*/ 995 w 2890837"/>
              <a:gd name="connsiteY153" fmla="*/ 1036838 h 3249205"/>
              <a:gd name="connsiteX154" fmla="*/ 2986 w 2890837"/>
              <a:gd name="connsiteY154" fmla="*/ 995940 h 3249205"/>
              <a:gd name="connsiteX155" fmla="*/ 6172 w 2890837"/>
              <a:gd name="connsiteY155" fmla="*/ 958483 h 3249205"/>
              <a:gd name="connsiteX156" fmla="*/ 10950 w 2890837"/>
              <a:gd name="connsiteY156" fmla="*/ 924266 h 3249205"/>
              <a:gd name="connsiteX157" fmla="*/ 17321 w 2890837"/>
              <a:gd name="connsiteY157" fmla="*/ 892884 h 3249205"/>
              <a:gd name="connsiteX158" fmla="*/ 25683 w 2890837"/>
              <a:gd name="connsiteY158" fmla="*/ 863931 h 3249205"/>
              <a:gd name="connsiteX159" fmla="*/ 36036 w 2890837"/>
              <a:gd name="connsiteY159" fmla="*/ 837205 h 3249205"/>
              <a:gd name="connsiteX160" fmla="*/ 48579 w 2890837"/>
              <a:gd name="connsiteY160" fmla="*/ 812301 h 3249205"/>
              <a:gd name="connsiteX161" fmla="*/ 63710 w 2890837"/>
              <a:gd name="connsiteY161" fmla="*/ 788815 h 3249205"/>
              <a:gd name="connsiteX162" fmla="*/ 81628 w 2890837"/>
              <a:gd name="connsiteY162" fmla="*/ 766341 h 3249205"/>
              <a:gd name="connsiteX163" fmla="*/ 102135 w 2890837"/>
              <a:gd name="connsiteY163" fmla="*/ 744677 h 3249205"/>
              <a:gd name="connsiteX164" fmla="*/ 126026 w 2890837"/>
              <a:gd name="connsiteY164" fmla="*/ 723620 h 3249205"/>
              <a:gd name="connsiteX165" fmla="*/ 153103 w 2890837"/>
              <a:gd name="connsiteY165" fmla="*/ 702159 h 3249205"/>
              <a:gd name="connsiteX166" fmla="*/ 183564 w 2890837"/>
              <a:gd name="connsiteY166" fmla="*/ 680697 h 3249205"/>
              <a:gd name="connsiteX167" fmla="*/ 218007 w 2890837"/>
              <a:gd name="connsiteY167" fmla="*/ 658426 h 3249205"/>
              <a:gd name="connsiteX168" fmla="*/ 256034 w 2890837"/>
              <a:gd name="connsiteY168" fmla="*/ 635142 h 3249205"/>
              <a:gd name="connsiteX169" fmla="*/ 298441 w 2890837"/>
              <a:gd name="connsiteY169" fmla="*/ 610643 h 3249205"/>
              <a:gd name="connsiteX170" fmla="*/ 345029 w 2890837"/>
              <a:gd name="connsiteY170" fmla="*/ 584323 h 3249205"/>
              <a:gd name="connsiteX171" fmla="*/ 396196 w 2890837"/>
              <a:gd name="connsiteY171" fmla="*/ 555775 h 3249205"/>
              <a:gd name="connsiteX172" fmla="*/ 451743 w 2890837"/>
              <a:gd name="connsiteY172" fmla="*/ 524797 h 3249205"/>
              <a:gd name="connsiteX173" fmla="*/ 512666 w 2890837"/>
              <a:gd name="connsiteY173" fmla="*/ 490985 h 3249205"/>
              <a:gd name="connsiteX174" fmla="*/ 578366 w 2890837"/>
              <a:gd name="connsiteY174" fmla="*/ 454338 h 3249205"/>
              <a:gd name="connsiteX175" fmla="*/ 649642 w 2890837"/>
              <a:gd name="connsiteY175" fmla="*/ 414047 h 3249205"/>
              <a:gd name="connsiteX176" fmla="*/ 726094 w 2890837"/>
              <a:gd name="connsiteY176" fmla="*/ 369706 h 3249205"/>
              <a:gd name="connsiteX177" fmla="*/ 802546 w 2890837"/>
              <a:gd name="connsiteY177" fmla="*/ 325164 h 3249205"/>
              <a:gd name="connsiteX178" fmla="*/ 872826 w 2890837"/>
              <a:gd name="connsiteY178" fmla="*/ 283050 h 3249205"/>
              <a:gd name="connsiteX179" fmla="*/ 937332 w 2890837"/>
              <a:gd name="connsiteY179" fmla="*/ 244176 h 3249205"/>
              <a:gd name="connsiteX180" fmla="*/ 996662 w 2890837"/>
              <a:gd name="connsiteY180" fmla="*/ 207935 h 3249205"/>
              <a:gd name="connsiteX181" fmla="*/ 1051214 w 2890837"/>
              <a:gd name="connsiteY181" fmla="*/ 174932 h 3249205"/>
              <a:gd name="connsiteX182" fmla="*/ 1101186 w 2890837"/>
              <a:gd name="connsiteY182" fmla="*/ 144360 h 3249205"/>
              <a:gd name="connsiteX183" fmla="*/ 1147176 w 2890837"/>
              <a:gd name="connsiteY183" fmla="*/ 117027 h 3249205"/>
              <a:gd name="connsiteX184" fmla="*/ 1189384 w 2890837"/>
              <a:gd name="connsiteY184" fmla="*/ 92325 h 3249205"/>
              <a:gd name="connsiteX185" fmla="*/ 1228407 w 2890837"/>
              <a:gd name="connsiteY185" fmla="*/ 70864 h 3249205"/>
              <a:gd name="connsiteX186" fmla="*/ 1264642 w 2890837"/>
              <a:gd name="connsiteY186" fmla="*/ 52034 h 3249205"/>
              <a:gd name="connsiteX187" fmla="*/ 1298488 w 2890837"/>
              <a:gd name="connsiteY187" fmla="*/ 36242 h 3249205"/>
              <a:gd name="connsiteX188" fmla="*/ 1330342 w 2890837"/>
              <a:gd name="connsiteY188" fmla="*/ 23081 h 3249205"/>
              <a:gd name="connsiteX189" fmla="*/ 1360406 w 2890837"/>
              <a:gd name="connsiteY189" fmla="*/ 12958 h 3249205"/>
              <a:gd name="connsiteX190" fmla="*/ 1389473 w 2890837"/>
              <a:gd name="connsiteY190" fmla="*/ 5872 h 3249205"/>
              <a:gd name="connsiteX191" fmla="*/ 1417744 w 2890837"/>
              <a:gd name="connsiteY191" fmla="*/ 1417 h 3249205"/>
              <a:gd name="connsiteX192" fmla="*/ 1445618 w 2890837"/>
              <a:gd name="connsiteY192" fmla="*/ 0 h 324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2890837" h="3249205">
                <a:moveTo>
                  <a:pt x="1445618" y="0"/>
                </a:moveTo>
                <a:lnTo>
                  <a:pt x="1473092" y="1417"/>
                </a:lnTo>
                <a:lnTo>
                  <a:pt x="1501364" y="5872"/>
                </a:lnTo>
                <a:lnTo>
                  <a:pt x="1530431" y="12958"/>
                </a:lnTo>
                <a:lnTo>
                  <a:pt x="1560494" y="23081"/>
                </a:lnTo>
                <a:lnTo>
                  <a:pt x="1592350" y="36242"/>
                </a:lnTo>
                <a:lnTo>
                  <a:pt x="1626195" y="52034"/>
                </a:lnTo>
                <a:lnTo>
                  <a:pt x="1662430" y="70864"/>
                </a:lnTo>
                <a:lnTo>
                  <a:pt x="1701453" y="92325"/>
                </a:lnTo>
                <a:lnTo>
                  <a:pt x="1743660" y="117027"/>
                </a:lnTo>
                <a:lnTo>
                  <a:pt x="1789651" y="144360"/>
                </a:lnTo>
                <a:lnTo>
                  <a:pt x="1839624" y="174932"/>
                </a:lnTo>
                <a:lnTo>
                  <a:pt x="1894175" y="207935"/>
                </a:lnTo>
                <a:lnTo>
                  <a:pt x="1953505" y="244176"/>
                </a:lnTo>
                <a:lnTo>
                  <a:pt x="2018011" y="283050"/>
                </a:lnTo>
                <a:lnTo>
                  <a:pt x="2088291" y="325164"/>
                </a:lnTo>
                <a:lnTo>
                  <a:pt x="2164743" y="369706"/>
                </a:lnTo>
                <a:lnTo>
                  <a:pt x="2241195" y="414047"/>
                </a:lnTo>
                <a:lnTo>
                  <a:pt x="2312470" y="454338"/>
                </a:lnTo>
                <a:lnTo>
                  <a:pt x="2378171" y="491187"/>
                </a:lnTo>
                <a:lnTo>
                  <a:pt x="2439094" y="524999"/>
                </a:lnTo>
                <a:lnTo>
                  <a:pt x="2494641" y="555775"/>
                </a:lnTo>
                <a:lnTo>
                  <a:pt x="2545808" y="584323"/>
                </a:lnTo>
                <a:lnTo>
                  <a:pt x="2592396" y="610643"/>
                </a:lnTo>
                <a:lnTo>
                  <a:pt x="2634604" y="635142"/>
                </a:lnTo>
                <a:lnTo>
                  <a:pt x="2672830" y="658628"/>
                </a:lnTo>
                <a:lnTo>
                  <a:pt x="2707273" y="680697"/>
                </a:lnTo>
                <a:lnTo>
                  <a:pt x="2737535" y="702159"/>
                </a:lnTo>
                <a:lnTo>
                  <a:pt x="2764811" y="723620"/>
                </a:lnTo>
                <a:lnTo>
                  <a:pt x="2788702" y="744677"/>
                </a:lnTo>
                <a:lnTo>
                  <a:pt x="2809209" y="766341"/>
                </a:lnTo>
                <a:lnTo>
                  <a:pt x="2827127" y="788815"/>
                </a:lnTo>
                <a:lnTo>
                  <a:pt x="2842258" y="812301"/>
                </a:lnTo>
                <a:lnTo>
                  <a:pt x="2854801" y="837205"/>
                </a:lnTo>
                <a:lnTo>
                  <a:pt x="2865154" y="863931"/>
                </a:lnTo>
                <a:lnTo>
                  <a:pt x="2873516" y="892884"/>
                </a:lnTo>
                <a:lnTo>
                  <a:pt x="2879688" y="924266"/>
                </a:lnTo>
                <a:lnTo>
                  <a:pt x="2884665" y="958483"/>
                </a:lnTo>
                <a:lnTo>
                  <a:pt x="2887850" y="995940"/>
                </a:lnTo>
                <a:lnTo>
                  <a:pt x="2889842" y="1036838"/>
                </a:lnTo>
                <a:lnTo>
                  <a:pt x="2890638" y="1081786"/>
                </a:lnTo>
                <a:lnTo>
                  <a:pt x="2890837" y="1131188"/>
                </a:lnTo>
                <a:lnTo>
                  <a:pt x="2890240" y="1185045"/>
                </a:lnTo>
                <a:lnTo>
                  <a:pt x="2889045" y="1243558"/>
                </a:lnTo>
                <a:lnTo>
                  <a:pt x="2887850" y="1307740"/>
                </a:lnTo>
                <a:lnTo>
                  <a:pt x="2886457" y="1377592"/>
                </a:lnTo>
                <a:lnTo>
                  <a:pt x="2885262" y="1453315"/>
                </a:lnTo>
                <a:lnTo>
                  <a:pt x="2884267" y="1535719"/>
                </a:lnTo>
                <a:lnTo>
                  <a:pt x="2883869" y="1624603"/>
                </a:lnTo>
                <a:lnTo>
                  <a:pt x="2884267" y="1713486"/>
                </a:lnTo>
                <a:lnTo>
                  <a:pt x="2885262" y="1795891"/>
                </a:lnTo>
                <a:lnTo>
                  <a:pt x="2886457" y="1871614"/>
                </a:lnTo>
                <a:lnTo>
                  <a:pt x="2887850" y="1941465"/>
                </a:lnTo>
                <a:lnTo>
                  <a:pt x="2889045" y="2005647"/>
                </a:lnTo>
                <a:lnTo>
                  <a:pt x="2890240" y="2064161"/>
                </a:lnTo>
                <a:lnTo>
                  <a:pt x="2890837" y="2118017"/>
                </a:lnTo>
                <a:lnTo>
                  <a:pt x="2890638" y="2167419"/>
                </a:lnTo>
                <a:lnTo>
                  <a:pt x="2889842" y="2212367"/>
                </a:lnTo>
                <a:lnTo>
                  <a:pt x="2887850" y="2253265"/>
                </a:lnTo>
                <a:lnTo>
                  <a:pt x="2884665" y="2290722"/>
                </a:lnTo>
                <a:lnTo>
                  <a:pt x="2879887" y="2324939"/>
                </a:lnTo>
                <a:lnTo>
                  <a:pt x="2873516" y="2356322"/>
                </a:lnTo>
                <a:lnTo>
                  <a:pt x="2865154" y="2385275"/>
                </a:lnTo>
                <a:lnTo>
                  <a:pt x="2854801" y="2412000"/>
                </a:lnTo>
                <a:lnTo>
                  <a:pt x="2842258" y="2436904"/>
                </a:lnTo>
                <a:lnTo>
                  <a:pt x="2827127" y="2460390"/>
                </a:lnTo>
                <a:lnTo>
                  <a:pt x="2809209" y="2482864"/>
                </a:lnTo>
                <a:lnTo>
                  <a:pt x="2788702" y="2504528"/>
                </a:lnTo>
                <a:lnTo>
                  <a:pt x="2764811" y="2525585"/>
                </a:lnTo>
                <a:lnTo>
                  <a:pt x="2737734" y="2547046"/>
                </a:lnTo>
                <a:lnTo>
                  <a:pt x="2707273" y="2568508"/>
                </a:lnTo>
                <a:lnTo>
                  <a:pt x="2672830" y="2590779"/>
                </a:lnTo>
                <a:lnTo>
                  <a:pt x="2634803" y="2614063"/>
                </a:lnTo>
                <a:lnTo>
                  <a:pt x="2592396" y="2638562"/>
                </a:lnTo>
                <a:lnTo>
                  <a:pt x="2545808" y="2664883"/>
                </a:lnTo>
                <a:lnTo>
                  <a:pt x="2494641" y="2693431"/>
                </a:lnTo>
                <a:lnTo>
                  <a:pt x="2439094" y="2724408"/>
                </a:lnTo>
                <a:lnTo>
                  <a:pt x="2378171" y="2758220"/>
                </a:lnTo>
                <a:lnTo>
                  <a:pt x="2312470" y="2794867"/>
                </a:lnTo>
                <a:lnTo>
                  <a:pt x="2241195" y="2835158"/>
                </a:lnTo>
                <a:lnTo>
                  <a:pt x="2164743" y="2879499"/>
                </a:lnTo>
                <a:lnTo>
                  <a:pt x="2088291" y="2924042"/>
                </a:lnTo>
                <a:lnTo>
                  <a:pt x="2018011" y="2966155"/>
                </a:lnTo>
                <a:lnTo>
                  <a:pt x="1953505" y="3005029"/>
                </a:lnTo>
                <a:lnTo>
                  <a:pt x="1894175" y="3041271"/>
                </a:lnTo>
                <a:lnTo>
                  <a:pt x="1839624" y="3074273"/>
                </a:lnTo>
                <a:lnTo>
                  <a:pt x="1789651" y="3104846"/>
                </a:lnTo>
                <a:lnTo>
                  <a:pt x="1743660" y="3132179"/>
                </a:lnTo>
                <a:lnTo>
                  <a:pt x="1701453" y="3156880"/>
                </a:lnTo>
                <a:lnTo>
                  <a:pt x="1662430" y="3178341"/>
                </a:lnTo>
                <a:lnTo>
                  <a:pt x="1626195" y="3197171"/>
                </a:lnTo>
                <a:lnTo>
                  <a:pt x="1592350" y="3212963"/>
                </a:lnTo>
                <a:lnTo>
                  <a:pt x="1560494" y="3226124"/>
                </a:lnTo>
                <a:lnTo>
                  <a:pt x="1530431" y="3236247"/>
                </a:lnTo>
                <a:lnTo>
                  <a:pt x="1501364" y="3243334"/>
                </a:lnTo>
                <a:lnTo>
                  <a:pt x="1473092" y="3247788"/>
                </a:lnTo>
                <a:lnTo>
                  <a:pt x="1445618" y="3249205"/>
                </a:lnTo>
                <a:lnTo>
                  <a:pt x="1417744" y="3247788"/>
                </a:lnTo>
                <a:lnTo>
                  <a:pt x="1389473" y="3243334"/>
                </a:lnTo>
                <a:lnTo>
                  <a:pt x="1360406" y="3236247"/>
                </a:lnTo>
                <a:lnTo>
                  <a:pt x="1330342" y="3226124"/>
                </a:lnTo>
                <a:lnTo>
                  <a:pt x="1298488" y="3212963"/>
                </a:lnTo>
                <a:lnTo>
                  <a:pt x="1264642" y="3197171"/>
                </a:lnTo>
                <a:lnTo>
                  <a:pt x="1228407" y="3178341"/>
                </a:lnTo>
                <a:lnTo>
                  <a:pt x="1189384" y="3156880"/>
                </a:lnTo>
                <a:lnTo>
                  <a:pt x="1147176" y="3132179"/>
                </a:lnTo>
                <a:lnTo>
                  <a:pt x="1101186" y="3104846"/>
                </a:lnTo>
                <a:lnTo>
                  <a:pt x="1051214" y="3074273"/>
                </a:lnTo>
                <a:lnTo>
                  <a:pt x="996662" y="3041271"/>
                </a:lnTo>
                <a:lnTo>
                  <a:pt x="937332" y="3005029"/>
                </a:lnTo>
                <a:lnTo>
                  <a:pt x="872826" y="2966155"/>
                </a:lnTo>
                <a:lnTo>
                  <a:pt x="802546" y="2924042"/>
                </a:lnTo>
                <a:lnTo>
                  <a:pt x="726094" y="2879499"/>
                </a:lnTo>
                <a:lnTo>
                  <a:pt x="649642" y="2835158"/>
                </a:lnTo>
                <a:lnTo>
                  <a:pt x="578366" y="2794867"/>
                </a:lnTo>
                <a:lnTo>
                  <a:pt x="512666" y="2758018"/>
                </a:lnTo>
                <a:lnTo>
                  <a:pt x="451743" y="2724206"/>
                </a:lnTo>
                <a:lnTo>
                  <a:pt x="396196" y="2693431"/>
                </a:lnTo>
                <a:lnTo>
                  <a:pt x="345029" y="2664883"/>
                </a:lnTo>
                <a:lnTo>
                  <a:pt x="298441" y="2638562"/>
                </a:lnTo>
                <a:lnTo>
                  <a:pt x="256233" y="2614063"/>
                </a:lnTo>
                <a:lnTo>
                  <a:pt x="218007" y="2590577"/>
                </a:lnTo>
                <a:lnTo>
                  <a:pt x="183564" y="2568508"/>
                </a:lnTo>
                <a:lnTo>
                  <a:pt x="153302" y="2547046"/>
                </a:lnTo>
                <a:lnTo>
                  <a:pt x="126026" y="2525585"/>
                </a:lnTo>
                <a:lnTo>
                  <a:pt x="102135" y="2504528"/>
                </a:lnTo>
                <a:lnTo>
                  <a:pt x="81628" y="2482864"/>
                </a:lnTo>
                <a:lnTo>
                  <a:pt x="63710" y="2460390"/>
                </a:lnTo>
                <a:lnTo>
                  <a:pt x="48579" y="2436904"/>
                </a:lnTo>
                <a:lnTo>
                  <a:pt x="36036" y="2412000"/>
                </a:lnTo>
                <a:lnTo>
                  <a:pt x="25683" y="2385275"/>
                </a:lnTo>
                <a:lnTo>
                  <a:pt x="17321" y="2356322"/>
                </a:lnTo>
                <a:lnTo>
                  <a:pt x="11149" y="2324939"/>
                </a:lnTo>
                <a:lnTo>
                  <a:pt x="6172" y="2290722"/>
                </a:lnTo>
                <a:lnTo>
                  <a:pt x="2986" y="2253265"/>
                </a:lnTo>
                <a:lnTo>
                  <a:pt x="995" y="2212367"/>
                </a:lnTo>
                <a:lnTo>
                  <a:pt x="199" y="2167419"/>
                </a:lnTo>
                <a:lnTo>
                  <a:pt x="0" y="2118017"/>
                </a:lnTo>
                <a:lnTo>
                  <a:pt x="597" y="2064161"/>
                </a:lnTo>
                <a:lnTo>
                  <a:pt x="1792" y="2005647"/>
                </a:lnTo>
                <a:lnTo>
                  <a:pt x="2986" y="1941465"/>
                </a:lnTo>
                <a:lnTo>
                  <a:pt x="4380" y="1871614"/>
                </a:lnTo>
                <a:lnTo>
                  <a:pt x="5575" y="1795891"/>
                </a:lnTo>
                <a:lnTo>
                  <a:pt x="6570" y="1713486"/>
                </a:lnTo>
                <a:lnTo>
                  <a:pt x="6968" y="1624603"/>
                </a:lnTo>
                <a:lnTo>
                  <a:pt x="6570" y="1535719"/>
                </a:lnTo>
                <a:lnTo>
                  <a:pt x="5575" y="1453315"/>
                </a:lnTo>
                <a:lnTo>
                  <a:pt x="4380" y="1377592"/>
                </a:lnTo>
                <a:lnTo>
                  <a:pt x="2986" y="1307740"/>
                </a:lnTo>
                <a:lnTo>
                  <a:pt x="1792" y="1243558"/>
                </a:lnTo>
                <a:lnTo>
                  <a:pt x="597" y="1185045"/>
                </a:lnTo>
                <a:lnTo>
                  <a:pt x="0" y="1131188"/>
                </a:lnTo>
                <a:lnTo>
                  <a:pt x="199" y="1081786"/>
                </a:lnTo>
                <a:lnTo>
                  <a:pt x="995" y="1036838"/>
                </a:lnTo>
                <a:lnTo>
                  <a:pt x="2986" y="995940"/>
                </a:lnTo>
                <a:lnTo>
                  <a:pt x="6172" y="958483"/>
                </a:lnTo>
                <a:lnTo>
                  <a:pt x="10950" y="924266"/>
                </a:lnTo>
                <a:lnTo>
                  <a:pt x="17321" y="892884"/>
                </a:lnTo>
                <a:lnTo>
                  <a:pt x="25683" y="863931"/>
                </a:lnTo>
                <a:lnTo>
                  <a:pt x="36036" y="837205"/>
                </a:lnTo>
                <a:lnTo>
                  <a:pt x="48579" y="812301"/>
                </a:lnTo>
                <a:lnTo>
                  <a:pt x="63710" y="788815"/>
                </a:lnTo>
                <a:lnTo>
                  <a:pt x="81628" y="766341"/>
                </a:lnTo>
                <a:lnTo>
                  <a:pt x="102135" y="744677"/>
                </a:lnTo>
                <a:lnTo>
                  <a:pt x="126026" y="723620"/>
                </a:lnTo>
                <a:lnTo>
                  <a:pt x="153103" y="702159"/>
                </a:lnTo>
                <a:lnTo>
                  <a:pt x="183564" y="680697"/>
                </a:lnTo>
                <a:lnTo>
                  <a:pt x="218007" y="658426"/>
                </a:lnTo>
                <a:lnTo>
                  <a:pt x="256034" y="635142"/>
                </a:lnTo>
                <a:lnTo>
                  <a:pt x="298441" y="610643"/>
                </a:lnTo>
                <a:lnTo>
                  <a:pt x="345029" y="584323"/>
                </a:lnTo>
                <a:lnTo>
                  <a:pt x="396196" y="555775"/>
                </a:lnTo>
                <a:lnTo>
                  <a:pt x="451743" y="524797"/>
                </a:lnTo>
                <a:lnTo>
                  <a:pt x="512666" y="490985"/>
                </a:lnTo>
                <a:lnTo>
                  <a:pt x="578366" y="454338"/>
                </a:lnTo>
                <a:lnTo>
                  <a:pt x="649642" y="414047"/>
                </a:lnTo>
                <a:lnTo>
                  <a:pt x="726094" y="369706"/>
                </a:lnTo>
                <a:lnTo>
                  <a:pt x="802546" y="325164"/>
                </a:lnTo>
                <a:lnTo>
                  <a:pt x="872826" y="283050"/>
                </a:lnTo>
                <a:lnTo>
                  <a:pt x="937332" y="244176"/>
                </a:lnTo>
                <a:lnTo>
                  <a:pt x="996662" y="207935"/>
                </a:lnTo>
                <a:lnTo>
                  <a:pt x="1051214" y="174932"/>
                </a:lnTo>
                <a:lnTo>
                  <a:pt x="1101186" y="144360"/>
                </a:lnTo>
                <a:lnTo>
                  <a:pt x="1147176" y="117027"/>
                </a:lnTo>
                <a:lnTo>
                  <a:pt x="1189384" y="92325"/>
                </a:lnTo>
                <a:lnTo>
                  <a:pt x="1228407" y="70864"/>
                </a:lnTo>
                <a:lnTo>
                  <a:pt x="1264642" y="52034"/>
                </a:lnTo>
                <a:lnTo>
                  <a:pt x="1298488" y="36242"/>
                </a:lnTo>
                <a:lnTo>
                  <a:pt x="1330342" y="23081"/>
                </a:lnTo>
                <a:lnTo>
                  <a:pt x="1360406" y="12958"/>
                </a:lnTo>
                <a:lnTo>
                  <a:pt x="1389473" y="5872"/>
                </a:lnTo>
                <a:lnTo>
                  <a:pt x="1417744" y="1417"/>
                </a:lnTo>
                <a:lnTo>
                  <a:pt x="1445618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  <a:effectLst>
            <a:outerShdw blurRad="762000" dist="520700" dir="2700000" sx="60000" sy="6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25" dirty="0" err="1" smtClean="0"/>
              <a:t>AnhBN</a:t>
            </a:r>
            <a:endParaRPr lang="en-US" sz="1125" dirty="0" smtClean="0"/>
          </a:p>
          <a:p>
            <a:pPr algn="ctr"/>
            <a:r>
              <a:rPr lang="en-US" sz="1000" dirty="0"/>
              <a:t>Supervisor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8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0" y="2425238"/>
            <a:ext cx="12192000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8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SOFTWARE </a:t>
            </a:r>
            <a:r>
              <a:rPr lang="en-US" sz="8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REQUIREMENT</a:t>
            </a:r>
            <a:r>
              <a:rPr lang="en-US" sz="88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SPECIFICATION</a:t>
            </a:r>
            <a:endParaRPr lang="en-US" sz="8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5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257256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CASES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44" y="155440"/>
            <a:ext cx="6699938" cy="65120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3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7539" y="2014917"/>
            <a:ext cx="2735108" cy="43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212432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8786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CASES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657" y="2039193"/>
            <a:ext cx="2574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E</a:t>
            </a:r>
            <a:r>
              <a:rPr lang="en-US" dirty="0" smtClean="0"/>
              <a:t>xisting Project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Test Case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Log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UI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95" y="1221419"/>
            <a:ext cx="8113337" cy="45637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7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7539" y="2548992"/>
            <a:ext cx="2735108" cy="43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203467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8786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CASES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657" y="2039193"/>
            <a:ext cx="2574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E</a:t>
            </a:r>
            <a:r>
              <a:rPr lang="en-US" dirty="0" smtClean="0"/>
              <a:t>xisting Project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Test Case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Log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UI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9" y="1021321"/>
            <a:ext cx="8537542" cy="480236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3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7539" y="3113369"/>
            <a:ext cx="2735108" cy="43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203467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8786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CASES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657" y="2039193"/>
            <a:ext cx="2574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E</a:t>
            </a:r>
            <a:r>
              <a:rPr lang="en-US" dirty="0" smtClean="0"/>
              <a:t>xisting Project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Test Case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Log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UI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5" y="998462"/>
            <a:ext cx="8680480" cy="488277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7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7539" y="3657600"/>
            <a:ext cx="2735108" cy="43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248291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8786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CASES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657" y="2039193"/>
            <a:ext cx="2574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E</a:t>
            </a:r>
            <a:r>
              <a:rPr lang="en-US" dirty="0" smtClean="0"/>
              <a:t>xisting Project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Test Case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Log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UI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382" y="998462"/>
            <a:ext cx="8722630" cy="490647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41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7539" y="4211822"/>
            <a:ext cx="2735108" cy="43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7199"/>
            <a:ext cx="2194503" cy="47136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8786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CASES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657" y="2039193"/>
            <a:ext cx="257487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</a:t>
            </a:r>
            <a:r>
              <a:rPr lang="en-US" dirty="0"/>
              <a:t>E</a:t>
            </a:r>
            <a:r>
              <a:rPr lang="en-US" dirty="0" smtClean="0"/>
              <a:t>xisting Project 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Test Case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A Log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Compare UI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072" y="1236625"/>
            <a:ext cx="8326905" cy="468388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7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359470" y="2425238"/>
            <a:ext cx="11473062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0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SOFTWARE </a:t>
            </a:r>
            <a:r>
              <a:rPr lang="en-US" sz="8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DESIGN</a:t>
            </a:r>
            <a:endParaRPr 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8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262157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8786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SCREEN </a:t>
            </a:r>
            <a:r>
              <a:rPr lang="en-US" sz="3994" b="1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DESIGN</a:t>
            </a:r>
            <a:endParaRPr lang="id-ID" sz="2000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88" y="998462"/>
            <a:ext cx="9259082" cy="575618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5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164185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TECHNOLOGIES</a:t>
            </a:r>
            <a:endParaRPr lang="id-ID" sz="2000" b="1" dirty="0">
              <a:solidFill>
                <a:schemeClr val="accent4">
                  <a:lumMod val="60000"/>
                  <a:lumOff val="40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Káº¿t quáº£ hÃ¬nh áº£nh cho c shar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" y="1348564"/>
            <a:ext cx="1452508" cy="14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c++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23" y="1433022"/>
            <a:ext cx="1229077" cy="128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áº¿t quáº£ hÃ¬nh áº£nh cho XA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1287418"/>
            <a:ext cx="15748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418" y="1433022"/>
            <a:ext cx="3032125" cy="1165184"/>
          </a:xfrm>
          <a:prstGeom prst="rect">
            <a:avLst/>
          </a:prstGeom>
        </p:spPr>
      </p:pic>
      <p:pic>
        <p:nvPicPr>
          <p:cNvPr id="1032" name="Picture 8" descr="Káº¿t quáº£ hÃ¬nh áº£nh cho .NE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961" y="1433022"/>
            <a:ext cx="1210421" cy="121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aw.githubusercontent.com/gmamaladze/globalmousekeyhook/vNext/mouse-keyboard-hook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300" y="1561982"/>
            <a:ext cx="1504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áº¿t quáº£ hÃ¬nh áº£nh cho Tesseract oc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5" y="4079746"/>
            <a:ext cx="2071985" cy="134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áº¿t quáº£ hÃ¬nh áº£nh cho NewtonSoft JS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34" y="4079746"/>
            <a:ext cx="1345966" cy="134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github.com/sourcechord/FluentWPF/raw/master/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434" y="4079746"/>
            <a:ext cx="1168166" cy="116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600" y="2992262"/>
            <a:ext cx="1112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8217A"/>
                </a:solidFill>
              </a:rPr>
              <a:t>C#                         </a:t>
            </a:r>
            <a:r>
              <a:rPr lang="en-US" b="1" dirty="0" smtClean="0">
                <a:solidFill>
                  <a:srgbClr val="004482"/>
                </a:solidFill>
              </a:rPr>
              <a:t> C++                       </a:t>
            </a:r>
            <a:r>
              <a:rPr lang="en-US" b="1" dirty="0" err="1" smtClean="0">
                <a:solidFill>
                  <a:srgbClr val="047FF1"/>
                </a:solidFill>
              </a:rPr>
              <a:t>XAML</a:t>
            </a:r>
            <a:r>
              <a:rPr lang="en-US" b="1" dirty="0" smtClean="0"/>
              <a:t>                                   </a:t>
            </a:r>
            <a:r>
              <a:rPr lang="en-US" b="1" dirty="0" err="1" smtClean="0">
                <a:solidFill>
                  <a:srgbClr val="00A8E0"/>
                </a:solidFill>
              </a:rPr>
              <a:t>ReoGrid</a:t>
            </a:r>
            <a:r>
              <a:rPr lang="en-US" b="1" dirty="0" smtClean="0"/>
              <a:t>                         </a:t>
            </a:r>
            <a:r>
              <a:rPr lang="en-US" b="1" dirty="0" smtClean="0">
                <a:solidFill>
                  <a:srgbClr val="682A7B"/>
                </a:solidFill>
              </a:rPr>
              <a:t>.NET Framework   </a:t>
            </a:r>
            <a:r>
              <a:rPr lang="en-US" b="1" dirty="0" err="1" smtClean="0">
                <a:solidFill>
                  <a:srgbClr val="E96D25"/>
                </a:solidFill>
              </a:rPr>
              <a:t>MouseKeyHook</a:t>
            </a:r>
            <a:endParaRPr lang="en-US" b="1" dirty="0">
              <a:solidFill>
                <a:srgbClr val="E96D2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100" y="5918200"/>
            <a:ext cx="1145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Tesseract</a:t>
            </a:r>
            <a:r>
              <a:rPr lang="en-US" b="1" dirty="0" smtClean="0"/>
              <a:t> OCR           </a:t>
            </a:r>
            <a:r>
              <a:rPr lang="en-US" b="1" dirty="0" err="1">
                <a:solidFill>
                  <a:srgbClr val="444481"/>
                </a:solidFill>
              </a:rPr>
              <a:t>NewtonSoft</a:t>
            </a:r>
            <a:r>
              <a:rPr lang="en-US" b="1" dirty="0">
                <a:solidFill>
                  <a:srgbClr val="444481"/>
                </a:solidFill>
              </a:rPr>
              <a:t> </a:t>
            </a:r>
            <a:r>
              <a:rPr lang="en-US" b="1" dirty="0" err="1" smtClean="0">
                <a:solidFill>
                  <a:srgbClr val="444481"/>
                </a:solidFill>
              </a:rPr>
              <a:t>JSON</a:t>
            </a:r>
            <a:r>
              <a:rPr lang="en-US" b="1" dirty="0" smtClean="0">
                <a:solidFill>
                  <a:srgbClr val="444481"/>
                </a:solidFill>
              </a:rPr>
              <a:t>     </a:t>
            </a:r>
            <a:r>
              <a:rPr lang="en-US" b="1" dirty="0" err="1">
                <a:solidFill>
                  <a:srgbClr val="6466F1"/>
                </a:solidFill>
              </a:rPr>
              <a:t>FluentWPF</a:t>
            </a:r>
            <a:r>
              <a:rPr lang="en-US" b="1" dirty="0" smtClean="0">
                <a:solidFill>
                  <a:srgbClr val="6466F1"/>
                </a:solidFill>
              </a:rPr>
              <a:t> </a:t>
            </a:r>
            <a:r>
              <a:rPr lang="en-US" b="1" dirty="0" smtClean="0"/>
              <a:t>                               </a:t>
            </a:r>
            <a:r>
              <a:rPr lang="en-US" b="1" dirty="0" err="1">
                <a:solidFill>
                  <a:srgbClr val="C72035"/>
                </a:solidFill>
              </a:rPr>
              <a:t>WPF</a:t>
            </a:r>
            <a:r>
              <a:rPr lang="en-US" b="1" dirty="0">
                <a:solidFill>
                  <a:srgbClr val="C72035"/>
                </a:solidFill>
              </a:rPr>
              <a:t> </a:t>
            </a:r>
            <a:r>
              <a:rPr lang="en-US" b="1" dirty="0" smtClean="0">
                <a:solidFill>
                  <a:srgbClr val="C72035"/>
                </a:solidFill>
              </a:rPr>
              <a:t>Toolkit </a:t>
            </a:r>
            <a:r>
              <a:rPr lang="en-US" b="1" dirty="0" smtClean="0"/>
              <a:t>                                    </a:t>
            </a:r>
            <a:r>
              <a:rPr lang="en-US" b="1" dirty="0">
                <a:solidFill>
                  <a:srgbClr val="757575"/>
                </a:solidFill>
              </a:rPr>
              <a:t>Material Design</a:t>
            </a:r>
            <a:r>
              <a:rPr lang="en-US" b="1" dirty="0" smtClean="0">
                <a:solidFill>
                  <a:srgbClr val="757575"/>
                </a:solidFill>
              </a:rPr>
              <a:t> </a:t>
            </a:r>
            <a:endParaRPr lang="en-US" b="1" dirty="0">
              <a:solidFill>
                <a:srgbClr val="757575"/>
              </a:solidFill>
            </a:endParaRPr>
          </a:p>
        </p:txBody>
      </p:sp>
      <p:pic>
        <p:nvPicPr>
          <p:cNvPr id="1042" name="Picture 18" descr="Learn about Xceed Toolkit Plus for WPF here on Githu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275" y="4079747"/>
            <a:ext cx="3797107" cy="117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le:Google Material Design Logo.sv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536" y="3828116"/>
            <a:ext cx="1419796" cy="141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3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CFDCAEF6-ABA9-4B5A-9D28-3F8BB4FE29A5}"/>
              </a:ext>
            </a:extLst>
          </p:cNvPr>
          <p:cNvGrpSpPr/>
          <p:nvPr/>
        </p:nvGrpSpPr>
        <p:grpSpPr>
          <a:xfrm>
            <a:off x="3708426" y="5106207"/>
            <a:ext cx="1815818" cy="663515"/>
            <a:chOff x="3417572" y="7446511"/>
            <a:chExt cx="2376171" cy="1061623"/>
          </a:xfrm>
        </p:grpSpPr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A69E3AE6-DC30-4D7E-A87B-0FB5A7BD2390}"/>
                </a:ext>
              </a:extLst>
            </p:cNvPr>
            <p:cNvSpPr/>
            <p:nvPr/>
          </p:nvSpPr>
          <p:spPr>
            <a:xfrm>
              <a:off x="3417572" y="7446511"/>
              <a:ext cx="2376171" cy="1061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Nguyen Chanh Tin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71FC5714-A286-4F57-B0F7-32F34EBB4FFD}"/>
                </a:ext>
              </a:extLst>
            </p:cNvPr>
            <p:cNvSpPr/>
            <p:nvPr/>
          </p:nvSpPr>
          <p:spPr>
            <a:xfrm>
              <a:off x="3417572" y="7809450"/>
              <a:ext cx="2376171" cy="62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 err="1" smtClean="0">
                  <a:solidFill>
                    <a:schemeClr val="bg1">
                      <a:lumMod val="50000"/>
                    </a:schemeClr>
                  </a:solidFill>
                  <a:cs typeface="Segoe UI" panose="020B0502040204020203" pitchFamily="34" charset="0"/>
                </a:rPr>
                <a:t>BUL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702939FC-5B6C-44DF-8EA2-1A15ADAB0A46}"/>
              </a:ext>
            </a:extLst>
          </p:cNvPr>
          <p:cNvGrpSpPr/>
          <p:nvPr/>
        </p:nvGrpSpPr>
        <p:grpSpPr>
          <a:xfrm>
            <a:off x="6345053" y="5106207"/>
            <a:ext cx="1885553" cy="663515"/>
            <a:chOff x="3417572" y="7446511"/>
            <a:chExt cx="2376171" cy="1061623"/>
          </a:xfrm>
        </p:grpSpPr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CEA70174-0779-4877-B10B-D8656F7EF9ED}"/>
                </a:ext>
              </a:extLst>
            </p:cNvPr>
            <p:cNvSpPr/>
            <p:nvPr/>
          </p:nvSpPr>
          <p:spPr>
            <a:xfrm>
              <a:off x="3417572" y="7446511"/>
              <a:ext cx="2376171" cy="1061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Nguyen Dinh Dan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1287EF9C-1252-4B1B-88D1-517510CA06EF}"/>
                </a:ext>
              </a:extLst>
            </p:cNvPr>
            <p:cNvSpPr/>
            <p:nvPr/>
          </p:nvSpPr>
          <p:spPr>
            <a:xfrm>
              <a:off x="3417572" y="7809450"/>
              <a:ext cx="2376171" cy="62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cs typeface="Segoe UI" panose="020B0502040204020203" pitchFamily="34" charset="0"/>
                </a:rPr>
                <a:t>Vice </a:t>
              </a:r>
              <a:r>
                <a:rPr lang="en-US" sz="1600" dirty="0" err="1" smtClean="0">
                  <a:solidFill>
                    <a:schemeClr val="bg1">
                      <a:lumMod val="50000"/>
                    </a:schemeClr>
                  </a:solidFill>
                  <a:cs typeface="Segoe UI" panose="020B0502040204020203" pitchFamily="34" charset="0"/>
                </a:rPr>
                <a:t>BUL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88B2CDA1-8690-4632-8372-5A664A20C5DF}"/>
              </a:ext>
            </a:extLst>
          </p:cNvPr>
          <p:cNvGrpSpPr/>
          <p:nvPr/>
        </p:nvGrpSpPr>
        <p:grpSpPr>
          <a:xfrm>
            <a:off x="3157996" y="215817"/>
            <a:ext cx="5856611" cy="1773414"/>
            <a:chOff x="1850238" y="1656567"/>
            <a:chExt cx="9370579" cy="2837461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600B050F-B2C8-4CA3-A446-1F935C768051}"/>
                </a:ext>
              </a:extLst>
            </p:cNvPr>
            <p:cNvSpPr txBox="1"/>
            <p:nvPr/>
          </p:nvSpPr>
          <p:spPr>
            <a:xfrm>
              <a:off x="1850238" y="1982573"/>
              <a:ext cx="9370579" cy="2511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Liberation Sans" panose="020B0604020202020204" pitchFamily="34" charset="0"/>
                  <a:cs typeface="Liberation Sans" panose="020B0604020202020204" pitchFamily="34" charset="0"/>
                </a:rPr>
                <a:t>Supervisor</a:t>
              </a:r>
            </a:p>
            <a:p>
              <a:pPr algn="ctr"/>
              <a:r>
                <a:rPr lang="en-US" sz="3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Liberation Sans" panose="020B0604020202020204" pitchFamily="34" charset="0"/>
                  <a:cs typeface="Liberation Sans" panose="020B0604020202020204" pitchFamily="34" charset="0"/>
                </a:rPr>
                <a:t>&amp;</a:t>
              </a:r>
            </a:p>
            <a:p>
              <a:pPr algn="ctr"/>
              <a:r>
                <a:rPr lang="en-US" sz="3200" dirty="0" smtClean="0">
                  <a:solidFill>
                    <a:schemeClr val="accent4"/>
                  </a:solidFill>
                  <a:ea typeface="Liberation Sans" panose="020B0604020202020204" pitchFamily="34" charset="0"/>
                  <a:cs typeface="Liberation Sans" panose="020B0604020202020204" pitchFamily="34" charset="0"/>
                </a:rPr>
                <a:t>Stakeholder</a:t>
              </a:r>
              <a:endParaRPr lang="id-ID" sz="3200" dirty="0">
                <a:solidFill>
                  <a:schemeClr val="accent4"/>
                </a:solidFill>
                <a:ea typeface="Liberation Sans" panose="020B0604020202020204" pitchFamily="34" charset="0"/>
                <a:cs typeface="Liberation Sans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ECCA4539-2C2B-4EBB-B078-9BDDDE0A7F65}"/>
                </a:ext>
              </a:extLst>
            </p:cNvPr>
            <p:cNvSpPr txBox="1"/>
            <p:nvPr/>
          </p:nvSpPr>
          <p:spPr>
            <a:xfrm>
              <a:off x="3288955" y="1656567"/>
              <a:ext cx="6069155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375" dirty="0" smtClean="0">
                  <a:solidFill>
                    <a:schemeClr val="accent4"/>
                  </a:solidFill>
                  <a:ea typeface="Roboto Medium" panose="02000000000000000000" pitchFamily="2" charset="0"/>
                  <a:cs typeface="Segoe UI" panose="020B0502040204020203" pitchFamily="34" charset="0"/>
                </a:rPr>
                <a:t>TOBI Automation Testing Tool</a:t>
              </a:r>
              <a:endParaRPr lang="id-ID" sz="1200" b="1" spc="375" dirty="0">
                <a:solidFill>
                  <a:schemeClr val="accent4"/>
                </a:solidFill>
                <a:ea typeface="Roboto Medium" panose="02000000000000000000" pitchFamily="2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02939FC-5B6C-44DF-8EA2-1A15ADAB0A46}"/>
              </a:ext>
            </a:extLst>
          </p:cNvPr>
          <p:cNvGrpSpPr/>
          <p:nvPr/>
        </p:nvGrpSpPr>
        <p:grpSpPr>
          <a:xfrm>
            <a:off x="8988531" y="5139809"/>
            <a:ext cx="2299988" cy="663515"/>
            <a:chOff x="4183925" y="7446510"/>
            <a:chExt cx="2421617" cy="1061623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CEA70174-0779-4877-B10B-D8656F7EF9ED}"/>
                </a:ext>
              </a:extLst>
            </p:cNvPr>
            <p:cNvSpPr/>
            <p:nvPr/>
          </p:nvSpPr>
          <p:spPr>
            <a:xfrm>
              <a:off x="4229372" y="7446510"/>
              <a:ext cx="2376170" cy="10616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Nguyen Manh Hieu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1287EF9C-1252-4B1B-88D1-517510CA06EF}"/>
                </a:ext>
              </a:extLst>
            </p:cNvPr>
            <p:cNvSpPr/>
            <p:nvPr/>
          </p:nvSpPr>
          <p:spPr>
            <a:xfrm>
              <a:off x="4183925" y="7809450"/>
              <a:ext cx="2376172" cy="620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cs typeface="Segoe UI" panose="020B0502040204020203" pitchFamily="34" charset="0"/>
                </a:rPr>
                <a:t>BA Leader &amp; End-user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CFDCAEF6-ABA9-4B5A-9D28-3F8BB4FE29A5}"/>
              </a:ext>
            </a:extLst>
          </p:cNvPr>
          <p:cNvGrpSpPr/>
          <p:nvPr/>
        </p:nvGrpSpPr>
        <p:grpSpPr>
          <a:xfrm>
            <a:off x="1116183" y="5072924"/>
            <a:ext cx="1485108" cy="594886"/>
            <a:chOff x="3417571" y="7446511"/>
            <a:chExt cx="2376172" cy="951817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69E3AE6-DC30-4D7E-A87B-0FB5A7BD2390}"/>
                </a:ext>
              </a:extLst>
            </p:cNvPr>
            <p:cNvSpPr/>
            <p:nvPr/>
          </p:nvSpPr>
          <p:spPr>
            <a:xfrm>
              <a:off x="3417571" y="7446511"/>
              <a:ext cx="2376170" cy="588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Bui Ngoc Anh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71FC5714-A286-4F57-B0F7-32F34EBB4FFD}"/>
                </a:ext>
              </a:extLst>
            </p:cNvPr>
            <p:cNvSpPr/>
            <p:nvPr/>
          </p:nvSpPr>
          <p:spPr>
            <a:xfrm>
              <a:off x="3417573" y="7809450"/>
              <a:ext cx="2376170" cy="5888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cs typeface="Segoe UI" panose="020B0502040204020203" pitchFamily="34" charset="0"/>
                </a:rPr>
                <a:t>Supervisor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cs typeface="Segoe UI" panose="020B0502040204020203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37" y="2698743"/>
            <a:ext cx="2286000" cy="209937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35" y="2639698"/>
            <a:ext cx="2286000" cy="218140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33" y="2685985"/>
            <a:ext cx="2286000" cy="212488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531" y="2606094"/>
            <a:ext cx="2286000" cy="224861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41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4919773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57764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SYSTEM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ARCHITECTURE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07158" y="1237220"/>
            <a:ext cx="9577685" cy="48841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756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6506526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6" y="291474"/>
            <a:ext cx="732168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ARCHITECTURE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LAYERS DESIGN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7123" y="1773712"/>
            <a:ext cx="8233938" cy="4004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5963" y="5892800"/>
            <a:ext cx="1470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MVVM Pattern</a:t>
            </a:r>
            <a:endParaRPr lang="en-US" sz="16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5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5125961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5946039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USER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INTERFACE DESIGN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 descr="C:\Users\Computer\Desktop\57536378_426711048094733_8146308991954190336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67" y="1320929"/>
            <a:ext cx="8143066" cy="50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7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 flipV="1">
            <a:off x="468014" y="222896"/>
            <a:ext cx="348386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66654" y="245755"/>
            <a:ext cx="3919020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CLASS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DIAGRAM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18" y="406549"/>
            <a:ext cx="6422762" cy="627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3672" y="6262255"/>
            <a:ext cx="1374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Class Diagram</a:t>
            </a:r>
            <a:endParaRPr lang="en-US" sz="16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6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66653" y="245755"/>
            <a:ext cx="77244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ENTITY </a:t>
            </a:r>
            <a:r>
              <a:rPr lang="en-US" sz="37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RELATIONSHIP DIAGRAM</a:t>
            </a:r>
            <a:endParaRPr lang="id-ID" sz="37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 flipV="1">
            <a:off x="468014" y="222895"/>
            <a:ext cx="6329950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3764" y="6363854"/>
            <a:ext cx="250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Entity Relationship Diagram</a:t>
            </a:r>
            <a:endParaRPr lang="en-US" sz="1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1" y="1049012"/>
            <a:ext cx="9405901" cy="517330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2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534111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608360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DATA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STRUCTURE DESIGN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8926" y="1257079"/>
            <a:ext cx="8334892" cy="52646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8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1737889" y="2813447"/>
            <a:ext cx="8716223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0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TESTING</a:t>
            </a:r>
            <a:endParaRPr 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0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966338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</a:t>
            </a:r>
            <a:endParaRPr lang="id-ID" sz="2000" b="1" dirty="0">
              <a:solidFill>
                <a:schemeClr val="accent4">
                  <a:lumMod val="60000"/>
                  <a:lumOff val="40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8083" y="1289329"/>
            <a:ext cx="7040880" cy="433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742950">
              <a:buFont typeface="Wingdings" panose="05000000000000000000" pitchFamily="2" charset="2"/>
              <a:buChar char="v"/>
            </a:pPr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plan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Testing environment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Testing </a:t>
            </a: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tools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Iterative </a:t>
            </a:r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model </a:t>
            </a:r>
            <a:endParaRPr lang="en-US" sz="2800" b="1" dirty="0" smtClean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stage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Process</a:t>
            </a:r>
          </a:p>
          <a:p>
            <a:pPr marL="571500" lvl="1" indent="-571500">
              <a:buFont typeface="Wingdings" panose="05000000000000000000" pitchFamily="2" charset="2"/>
              <a:buChar char="v"/>
            </a:pPr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approach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Acceptance </a:t>
            </a: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criteria</a:t>
            </a:r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Defect </a:t>
            </a:r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log</a:t>
            </a:r>
            <a:endParaRPr lang="en-US" sz="3994" b="1" dirty="0">
              <a:solidFill>
                <a:schemeClr val="tx1">
                  <a:lumMod val="65000"/>
                  <a:lumOff val="3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86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17215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PLAN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5" y="1274196"/>
            <a:ext cx="3230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Testing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environment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759436" y="1274196"/>
            <a:ext cx="2045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Testing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tools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2" descr="Káº¿t quáº£ hÃ¬nh áº£nh cho visual 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52" y="4681853"/>
            <a:ext cx="2732384" cy="135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Káº¿t quáº£ hÃ¬nh áº£nh cho exc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731" y="2163649"/>
            <a:ext cx="1406517" cy="13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466589" y="2392584"/>
            <a:ext cx="2725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Excel </a:t>
            </a:r>
            <a:r>
              <a:rPr lang="en-US" b="1" dirty="0" smtClean="0"/>
              <a:t>is </a:t>
            </a:r>
            <a:r>
              <a:rPr lang="en-US" b="1" dirty="0"/>
              <a:t>used to manage test cases </a:t>
            </a:r>
            <a:r>
              <a:rPr lang="en-US" b="1" dirty="0" smtClean="0"/>
              <a:t>and bugs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9805061" y="5037857"/>
            <a:ext cx="233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Visual Studio – </a:t>
            </a:r>
            <a:r>
              <a:rPr lang="en-US" b="1" dirty="0" err="1" smtClean="0"/>
              <a:t>MSTest</a:t>
            </a:r>
            <a:r>
              <a:rPr lang="en-US" b="1" dirty="0" smtClean="0"/>
              <a:t> to create unit tests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415" y="2163653"/>
          <a:ext cx="5716976" cy="38765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8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081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80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Category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Test machine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16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OS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Windows 10,64 bit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80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Screen size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15.6 </a:t>
                      </a:r>
                      <a:r>
                        <a:rPr lang="en-US" sz="1600" b="1" dirty="0">
                          <a:effectLst/>
                        </a:rPr>
                        <a:t>inch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33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Screen resolution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</a:rPr>
                        <a:t>1366 x 768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80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OS Language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English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433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Database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N/A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80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Framework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.Net</a:t>
                      </a:r>
                      <a:r>
                        <a:rPr lang="en-US" sz="1600" b="1" dirty="0">
                          <a:effectLst/>
                        </a:rPr>
                        <a:t> Framework 4.5.2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0360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Dependency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effectLst/>
                        </a:rPr>
                        <a:t>- Microsoft </a:t>
                      </a:r>
                      <a:r>
                        <a:rPr lang="en-US" sz="1600" b="1" dirty="0">
                          <a:effectLst/>
                        </a:rPr>
                        <a:t>Visual C++ Redistributable for Visual Studio </a:t>
                      </a:r>
                      <a:r>
                        <a:rPr lang="en-US" sz="1600" b="1" dirty="0" smtClean="0">
                          <a:effectLst/>
                        </a:rPr>
                        <a:t>2017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6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Install Visual Studio Build Tools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92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17215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PLAN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5" y="1274196"/>
            <a:ext cx="24660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Iterative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model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39" y="1797416"/>
            <a:ext cx="7674123" cy="46033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8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2907935" y="1162462"/>
            <a:ext cx="2724912" cy="965770"/>
            <a:chOff x="2308036" y="2963863"/>
            <a:chExt cx="3265488" cy="1316038"/>
          </a:xfrm>
        </p:grpSpPr>
        <p:sp>
          <p:nvSpPr>
            <p:cNvPr id="54" name="Rectangle 53"/>
            <p:cNvSpPr/>
            <p:nvPr/>
          </p:nvSpPr>
          <p:spPr bwMode="auto">
            <a:xfrm>
              <a:off x="2308036" y="3398838"/>
              <a:ext cx="3265488" cy="881063"/>
            </a:xfrm>
            <a:prstGeom prst="rect">
              <a:avLst/>
            </a:prstGeom>
            <a:gradFill flip="none" rotWithShape="1">
              <a:gsLst>
                <a:gs pos="10000">
                  <a:schemeClr val="accent1">
                    <a:lumMod val="50000"/>
                  </a:schemeClr>
                </a:gs>
                <a:gs pos="50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56" name="Freeform 16"/>
            <p:cNvSpPr/>
            <p:nvPr/>
          </p:nvSpPr>
          <p:spPr>
            <a:xfrm>
              <a:off x="2308036" y="2963863"/>
              <a:ext cx="1101725" cy="1312863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14747" y="3331510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01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94149" y="3067254"/>
            <a:ext cx="3636826" cy="972759"/>
            <a:chOff x="985649" y="2089151"/>
            <a:chExt cx="4587875" cy="1325563"/>
          </a:xfrm>
        </p:grpSpPr>
        <p:sp>
          <p:nvSpPr>
            <p:cNvPr id="60" name="Rectangle 59"/>
            <p:cNvSpPr/>
            <p:nvPr/>
          </p:nvSpPr>
          <p:spPr bwMode="auto">
            <a:xfrm>
              <a:off x="987236" y="2541589"/>
              <a:ext cx="4586288" cy="873125"/>
            </a:xfrm>
            <a:prstGeom prst="rect">
              <a:avLst/>
            </a:prstGeom>
            <a:gradFill>
              <a:gsLst>
                <a:gs pos="10000">
                  <a:schemeClr val="accent4">
                    <a:lumMod val="50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61" name="Freeform 15"/>
            <p:cNvSpPr/>
            <p:nvPr/>
          </p:nvSpPr>
          <p:spPr>
            <a:xfrm>
              <a:off x="985649" y="2089151"/>
              <a:ext cx="1101725" cy="1312862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149731" y="2465734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149" y="1791766"/>
            <a:ext cx="3636826" cy="972759"/>
            <a:chOff x="985649" y="2089151"/>
            <a:chExt cx="4587875" cy="1325563"/>
          </a:xfrm>
        </p:grpSpPr>
        <p:sp>
          <p:nvSpPr>
            <p:cNvPr id="32" name="Rectangle 31"/>
            <p:cNvSpPr/>
            <p:nvPr/>
          </p:nvSpPr>
          <p:spPr bwMode="auto">
            <a:xfrm>
              <a:off x="987236" y="2541589"/>
              <a:ext cx="4586288" cy="873125"/>
            </a:xfrm>
            <a:prstGeom prst="rect">
              <a:avLst/>
            </a:prstGeom>
            <a:gradFill>
              <a:gsLst>
                <a:gs pos="1000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100000">
                  <a:schemeClr val="accent2"/>
                </a:gs>
              </a:gsLst>
              <a:lin ang="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33" name="Freeform 15"/>
            <p:cNvSpPr/>
            <p:nvPr/>
          </p:nvSpPr>
          <p:spPr>
            <a:xfrm>
              <a:off x="985649" y="2089151"/>
              <a:ext cx="1101725" cy="1312862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149731" y="2465734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02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3934748" y="1701244"/>
            <a:ext cx="1920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Project Overview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907935" y="3725780"/>
            <a:ext cx="2724912" cy="965770"/>
            <a:chOff x="2308036" y="2963863"/>
            <a:chExt cx="3265488" cy="1316038"/>
          </a:xfrm>
        </p:grpSpPr>
        <p:sp>
          <p:nvSpPr>
            <p:cNvPr id="69" name="Rectangle 68"/>
            <p:cNvSpPr/>
            <p:nvPr/>
          </p:nvSpPr>
          <p:spPr bwMode="auto">
            <a:xfrm>
              <a:off x="2308036" y="3398838"/>
              <a:ext cx="3265488" cy="881063"/>
            </a:xfrm>
            <a:prstGeom prst="rect">
              <a:avLst/>
            </a:prstGeom>
            <a:gradFill flip="none" rotWithShape="1">
              <a:gsLst>
                <a:gs pos="1000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70" name="Freeform 16"/>
            <p:cNvSpPr/>
            <p:nvPr/>
          </p:nvSpPr>
          <p:spPr>
            <a:xfrm>
              <a:off x="2308036" y="2963863"/>
              <a:ext cx="1101725" cy="1312863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514747" y="3331510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05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934748" y="4246948"/>
            <a:ext cx="1920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Testing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118957" y="2270097"/>
            <a:ext cx="1920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Project Management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907935" y="2444121"/>
            <a:ext cx="2724912" cy="965770"/>
            <a:chOff x="2308036" y="2963864"/>
            <a:chExt cx="3265488" cy="1316037"/>
          </a:xfrm>
        </p:grpSpPr>
        <p:sp>
          <p:nvSpPr>
            <p:cNvPr id="37" name="Rectangle 36"/>
            <p:cNvSpPr/>
            <p:nvPr/>
          </p:nvSpPr>
          <p:spPr bwMode="auto">
            <a:xfrm>
              <a:off x="2308036" y="3398838"/>
              <a:ext cx="3265488" cy="881063"/>
            </a:xfrm>
            <a:prstGeom prst="rect">
              <a:avLst/>
            </a:prstGeom>
            <a:gradFill flip="none" rotWithShape="1">
              <a:gsLst>
                <a:gs pos="1000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39" name="Freeform 16"/>
            <p:cNvSpPr/>
            <p:nvPr/>
          </p:nvSpPr>
          <p:spPr>
            <a:xfrm>
              <a:off x="2308036" y="2963864"/>
              <a:ext cx="1101725" cy="1312863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514747" y="3331510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03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934748" y="2874635"/>
            <a:ext cx="19202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Software Requirement</a:t>
            </a:r>
          </a:p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Specification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18957" y="3525444"/>
            <a:ext cx="1920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Software Design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630975" y="1162462"/>
            <a:ext cx="218878" cy="589487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276BA5BE-825D-4C86-83A7-54F13CC7C973}"/>
              </a:ext>
            </a:extLst>
          </p:cNvPr>
          <p:cNvSpPr/>
          <p:nvPr/>
        </p:nvSpPr>
        <p:spPr>
          <a:xfrm flipH="1">
            <a:off x="6920511" y="2874562"/>
            <a:ext cx="45719" cy="270683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6963408" y="2144712"/>
            <a:ext cx="1140068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6966230" y="2167573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TOBI </a:t>
            </a:r>
            <a:r>
              <a:rPr lang="en-US" sz="20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Automation  Testing Tool</a:t>
            </a:r>
            <a:endParaRPr lang="id-ID" sz="2000" b="1" dirty="0">
              <a:solidFill>
                <a:schemeClr val="accent4">
                  <a:lumMod val="60000"/>
                  <a:lumOff val="40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63E67E9F-E32D-450F-B8E7-0B5A8C72F4A4}"/>
              </a:ext>
            </a:extLst>
          </p:cNvPr>
          <p:cNvSpPr txBox="1"/>
          <p:nvPr/>
        </p:nvSpPr>
        <p:spPr>
          <a:xfrm>
            <a:off x="3011945" y="291296"/>
            <a:ext cx="616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haroni" panose="02010803020104030203" pitchFamily="2" charset="-79"/>
              </a:rPr>
              <a:t>OUTLINE OF </a:t>
            </a:r>
            <a:r>
              <a:rPr lang="en-US" sz="3600" dirty="0" smtClean="0">
                <a:solidFill>
                  <a:schemeClr val="accent1"/>
                </a:solidFill>
                <a:cs typeface="Aharoni" panose="02010803020104030203" pitchFamily="2" charset="-79"/>
              </a:rPr>
              <a:t>PRESENTATION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2050" name="Picture 2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035" y="2874560"/>
            <a:ext cx="4357340" cy="270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1994149" y="4353350"/>
            <a:ext cx="3636826" cy="972759"/>
            <a:chOff x="985649" y="2089151"/>
            <a:chExt cx="4587875" cy="1325563"/>
          </a:xfrm>
        </p:grpSpPr>
        <p:sp>
          <p:nvSpPr>
            <p:cNvPr id="44" name="Rectangle 43"/>
            <p:cNvSpPr/>
            <p:nvPr/>
          </p:nvSpPr>
          <p:spPr bwMode="auto">
            <a:xfrm>
              <a:off x="987236" y="2541589"/>
              <a:ext cx="4586288" cy="873125"/>
            </a:xfrm>
            <a:prstGeom prst="rect">
              <a:avLst/>
            </a:prstGeom>
            <a:gradFill>
              <a:gsLst>
                <a:gs pos="10000">
                  <a:schemeClr val="accent4">
                    <a:lumMod val="50000"/>
                  </a:schemeClr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0" scaled="1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45" name="Freeform 15"/>
            <p:cNvSpPr/>
            <p:nvPr/>
          </p:nvSpPr>
          <p:spPr>
            <a:xfrm>
              <a:off x="985649" y="2089151"/>
              <a:ext cx="1101725" cy="1312862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49731" y="2465734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 smtClean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06</a:t>
              </a:r>
              <a:endParaRPr lang="en-US" sz="3594" dirty="0">
                <a:solidFill>
                  <a:schemeClr val="bg1"/>
                </a:solidFill>
                <a:ea typeface="Verdana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907935" y="5007438"/>
            <a:ext cx="2724912" cy="965770"/>
            <a:chOff x="2308036" y="2963863"/>
            <a:chExt cx="3265488" cy="1316038"/>
          </a:xfrm>
        </p:grpSpPr>
        <p:sp>
          <p:nvSpPr>
            <p:cNvPr id="48" name="Rectangle 47"/>
            <p:cNvSpPr/>
            <p:nvPr/>
          </p:nvSpPr>
          <p:spPr bwMode="auto">
            <a:xfrm>
              <a:off x="2308036" y="3398838"/>
              <a:ext cx="3265488" cy="881063"/>
            </a:xfrm>
            <a:prstGeom prst="rect">
              <a:avLst/>
            </a:prstGeom>
            <a:gradFill flip="none" rotWithShape="1">
              <a:gsLst>
                <a:gs pos="1000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>
              <a:off x="2308036" y="2963863"/>
              <a:ext cx="1101725" cy="1312863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798">
                <a:cs typeface="Segoe UI Light" panose="020B05020402040202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14747" y="3331510"/>
              <a:ext cx="580492" cy="481779"/>
            </a:xfrm>
            <a:prstGeom prst="rect">
              <a:avLst/>
            </a:prstGeom>
            <a:noFill/>
          </p:spPr>
          <p:txBody>
            <a:bodyPr wrap="none">
              <a:prstTxWarp prst="textPlain">
                <a:avLst/>
              </a:prstTxWarp>
              <a:spAutoFit/>
              <a:scene3d>
                <a:camera prst="perspectiveHeroicExtremeRightFacing">
                  <a:rot lat="1985136" lon="19620348" rev="206230"/>
                </a:camera>
                <a:lightRig rig="threePt" dir="t"/>
              </a:scene3d>
            </a:bodyPr>
            <a:lstStyle/>
            <a:p>
              <a:pPr>
                <a:defRPr/>
              </a:pPr>
              <a:r>
                <a:rPr lang="en-US" sz="3594" dirty="0" smtClean="0">
                  <a:solidFill>
                    <a:schemeClr val="bg1"/>
                  </a:solidFill>
                  <a:ea typeface="Verdana" pitchFamily="34" charset="0"/>
                  <a:cs typeface="Segoe UI" panose="020B0502040204020203" pitchFamily="34" charset="0"/>
                </a:rPr>
                <a:t>07</a:t>
              </a:r>
              <a:endParaRPr lang="en-US" sz="3594" dirty="0">
                <a:solidFill>
                  <a:schemeClr val="bg1"/>
                </a:solidFill>
                <a:ea typeface="Verdana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118957" y="4786541"/>
            <a:ext cx="1920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Lesson Learned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934748" y="5540771"/>
            <a:ext cx="19202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400" b="1" dirty="0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Demo &amp; </a:t>
            </a:r>
            <a:r>
              <a:rPr lang="en-IN" sz="1400" b="1" dirty="0" err="1" smtClean="0">
                <a:solidFill>
                  <a:schemeClr val="bg1">
                    <a:lumMod val="95000"/>
                  </a:schemeClr>
                </a:solidFill>
                <a:cs typeface="Segoe UI Light" panose="020B0502040204020203" pitchFamily="34" charset="0"/>
              </a:rPr>
              <a:t>QA</a:t>
            </a:r>
            <a:endParaRPr lang="en-IN" sz="1400" b="1" dirty="0">
              <a:solidFill>
                <a:schemeClr val="bg1">
                  <a:lumMod val="9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1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17215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PLAN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5" y="1274196"/>
            <a:ext cx="1674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Stage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85365" y="2253805"/>
          <a:ext cx="9221271" cy="3541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16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979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979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568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568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08338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Types of test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Stages of test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83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Unit test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Integration test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System test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Acceptance test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0833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Function test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833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Regression test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08338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GUI test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sym typeface="Wingdings 2" panose="05020102010507070707" pitchFamily="18" charset="2"/>
                        </a:rPr>
                        <a:t>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游明朝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1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172154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PLAN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5" y="1274196"/>
            <a:ext cx="19822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Process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3" y="1797416"/>
            <a:ext cx="10577934" cy="506058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7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421405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APPROACH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5" y="1274196"/>
            <a:ext cx="3084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Acceptance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Criteria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2073150"/>
            <a:ext cx="6115050" cy="35528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8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421405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APPROACH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4415" y="1274196"/>
            <a:ext cx="2035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Defects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Logs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014" y="1121555"/>
            <a:ext cx="4345435" cy="50031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3175072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BUG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TRACKING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8461"/>
            <a:ext cx="10465904" cy="563422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82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11552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8" y="291474"/>
            <a:ext cx="258432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UNIT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6179E38-E4E5-4719-8F42-55BC803A65ED}"/>
              </a:ext>
            </a:extLst>
          </p:cNvPr>
          <p:cNvSpPr txBox="1"/>
          <p:nvPr/>
        </p:nvSpPr>
        <p:spPr>
          <a:xfrm>
            <a:off x="468014" y="2399784"/>
            <a:ext cx="1792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Passed</a:t>
            </a:r>
            <a:r>
              <a:rPr lang="en-US" sz="2200" dirty="0">
                <a:solidFill>
                  <a:srgbClr val="00B050"/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: </a:t>
            </a:r>
            <a:r>
              <a:rPr lang="en-US" sz="2200" b="1" dirty="0" smtClean="0">
                <a:solidFill>
                  <a:srgbClr val="00B050"/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151</a:t>
            </a:r>
            <a:endParaRPr lang="en-US" sz="2200" dirty="0">
              <a:solidFill>
                <a:srgbClr val="00B050"/>
              </a:solidFill>
              <a:latin typeface="Kaleko 205 Text" panose="020B0503030600020003" pitchFamily="34" charset="0"/>
              <a:ea typeface="Roboto Condensed" panose="020B060402020202020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8A8CF20-4141-4B9B-8FDD-A89CC01222CB}"/>
              </a:ext>
            </a:extLst>
          </p:cNvPr>
          <p:cNvSpPr txBox="1"/>
          <p:nvPr/>
        </p:nvSpPr>
        <p:spPr>
          <a:xfrm>
            <a:off x="442157" y="1777904"/>
            <a:ext cx="3686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Total test cases</a:t>
            </a:r>
            <a:r>
              <a:rPr lang="en-US" sz="2200" dirty="0" smtClean="0">
                <a:latin typeface="Kaleko 205 Text" panose="020B0503030600020003" pitchFamily="34" charset="0"/>
                <a:ea typeface="Roboto Condensed" panose="020B0604020202020204" charset="0"/>
              </a:rPr>
              <a:t>: </a:t>
            </a:r>
            <a:r>
              <a:rPr lang="en-US" sz="2200" b="1" dirty="0" smtClean="0">
                <a:latin typeface="Kaleko 205 Text" panose="020B0503030600020003" pitchFamily="34" charset="0"/>
                <a:ea typeface="Roboto Condensed" panose="020B0604020202020204" charset="0"/>
              </a:rPr>
              <a:t>151</a:t>
            </a:r>
            <a:endParaRPr lang="en-US" sz="2200" b="1" dirty="0">
              <a:latin typeface="Kaleko 205 Text" panose="020B0503030600020003" pitchFamily="34" charset="0"/>
              <a:ea typeface="Roboto Condensed" panose="020B0604020202020204" charset="0"/>
              <a:cs typeface="Open Sans Light" panose="020B03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F7F2AB-F665-42E3-A4B4-DE3F76BD4243}"/>
              </a:ext>
            </a:extLst>
          </p:cNvPr>
          <p:cNvSpPr txBox="1"/>
          <p:nvPr/>
        </p:nvSpPr>
        <p:spPr>
          <a:xfrm>
            <a:off x="468014" y="3021665"/>
            <a:ext cx="23689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Failed</a:t>
            </a:r>
            <a:r>
              <a:rPr lang="en-US" sz="2200" dirty="0">
                <a:solidFill>
                  <a:srgbClr val="FF0000"/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: </a:t>
            </a:r>
            <a:r>
              <a:rPr lang="en-US" sz="2200" b="1" dirty="0" smtClean="0">
                <a:solidFill>
                  <a:srgbClr val="FF0000"/>
                </a:solidFill>
                <a:latin typeface="Kaleko 205 Text" panose="020B0503030600020003" pitchFamily="34" charset="0"/>
                <a:ea typeface="Roboto Condensed" panose="020B0604020202020204" charset="0"/>
              </a:rPr>
              <a:t>0</a:t>
            </a:r>
            <a:endParaRPr lang="en-US" sz="2200" b="1" dirty="0">
              <a:solidFill>
                <a:srgbClr val="FF0000"/>
              </a:solidFill>
              <a:latin typeface="Kaleko 205 Text" panose="020B0503030600020003" pitchFamily="34" charset="0"/>
              <a:ea typeface="Roboto Condensed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248" y="1140053"/>
            <a:ext cx="8487266" cy="47740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87854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8" y="29147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INTEGRATION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4CCE776-C0DA-4BB6-A223-BBD1A5A128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8096" y="2396158"/>
          <a:ext cx="5886329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484703">
                  <a:extLst>
                    <a:ext uri="{9D8B030D-6E8A-4147-A177-3AD203B41FA5}">
                      <a16:colId xmlns="" xmlns:a16="http://schemas.microsoft.com/office/drawing/2014/main" val="2280725870"/>
                    </a:ext>
                  </a:extLst>
                </a:gridCol>
                <a:gridCol w="1401626">
                  <a:extLst>
                    <a:ext uri="{9D8B030D-6E8A-4147-A177-3AD203B41FA5}">
                      <a16:colId xmlns="" xmlns:a16="http://schemas.microsoft.com/office/drawing/2014/main" val="2568479004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b="0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Number of test cases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286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001660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Pass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286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566426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Fail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0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349258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390920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successful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11664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4346563" y="147754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REPORT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62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5" y="268615"/>
            <a:ext cx="2720082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8" y="29147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SYSTEM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4CCE776-C0DA-4BB6-A223-BBD1A5A128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8096" y="2396158"/>
          <a:ext cx="5886329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484703">
                  <a:extLst>
                    <a:ext uri="{9D8B030D-6E8A-4147-A177-3AD203B41FA5}">
                      <a16:colId xmlns="" xmlns:a16="http://schemas.microsoft.com/office/drawing/2014/main" val="2280725870"/>
                    </a:ext>
                  </a:extLst>
                </a:gridCol>
                <a:gridCol w="1401626">
                  <a:extLst>
                    <a:ext uri="{9D8B030D-6E8A-4147-A177-3AD203B41FA5}">
                      <a16:colId xmlns="" xmlns:a16="http://schemas.microsoft.com/office/drawing/2014/main" val="2568479004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b="0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Number of test cases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55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001660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Pass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55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566426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Fail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0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349258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390920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successful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11664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4346563" y="147754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REPORT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3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726615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8" y="29147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REGRESSION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4CCE776-C0DA-4BB6-A223-BBD1A5A128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8096" y="2396158"/>
          <a:ext cx="5886329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484703">
                  <a:extLst>
                    <a:ext uri="{9D8B030D-6E8A-4147-A177-3AD203B41FA5}">
                      <a16:colId xmlns="" xmlns:a16="http://schemas.microsoft.com/office/drawing/2014/main" val="2280725870"/>
                    </a:ext>
                  </a:extLst>
                </a:gridCol>
                <a:gridCol w="1401626">
                  <a:extLst>
                    <a:ext uri="{9D8B030D-6E8A-4147-A177-3AD203B41FA5}">
                      <a16:colId xmlns="" xmlns:a16="http://schemas.microsoft.com/office/drawing/2014/main" val="2568479004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b="0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Number of test cases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286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001660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Pass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286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566426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Fail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0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349258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390920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successful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11664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4346563" y="147754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REPORT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4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31872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8" y="29147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SUMMARY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44CCE776-C0DA-4BB6-A223-BBD1A5A128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8096" y="2396158"/>
          <a:ext cx="5886329" cy="1828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484703">
                  <a:extLst>
                    <a:ext uri="{9D8B030D-6E8A-4147-A177-3AD203B41FA5}">
                      <a16:colId xmlns="" xmlns:a16="http://schemas.microsoft.com/office/drawing/2014/main" val="2280725870"/>
                    </a:ext>
                  </a:extLst>
                </a:gridCol>
                <a:gridCol w="1401626">
                  <a:extLst>
                    <a:ext uri="{9D8B030D-6E8A-4147-A177-3AD203B41FA5}">
                      <a16:colId xmlns="" xmlns:a16="http://schemas.microsoft.com/office/drawing/2014/main" val="2568479004"/>
                    </a:ext>
                  </a:extLst>
                </a:gridCol>
              </a:tblGrid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b="0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Number of test cases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492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001660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Pass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492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45664266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Fail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0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3492580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3909208"/>
                  </a:ext>
                </a:extLst>
              </a:tr>
              <a:tr h="28321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Test successful coverage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Kaleko 205 Text" panose="020B0503030600020003" pitchFamily="34" charset="0"/>
                          <a:ea typeface="Roboto Condensed" panose="020B0604020202020204" charset="0"/>
                        </a:rPr>
                        <a:t>100.00%</a:t>
                      </a:r>
                      <a:endParaRPr lang="en-GB" b="0" dirty="0">
                        <a:latin typeface="Kaleko 205 Text" panose="020B0503030600020003" pitchFamily="34" charset="0"/>
                        <a:ea typeface="Roboto Condensed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11664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4346563" y="147754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REPORT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5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805218" y="2813447"/>
            <a:ext cx="1020312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0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PROJECT </a:t>
            </a:r>
            <a:r>
              <a:rPr lang="en-US" sz="8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OVERVIEW</a:t>
            </a:r>
            <a:endParaRPr 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2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144557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8" y="291474"/>
            <a:ext cx="4512516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TEST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CASE</a:t>
            </a:r>
            <a:endParaRPr lang="id-ID" sz="3994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1" y="913710"/>
            <a:ext cx="10723995" cy="563761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6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2292125" y="2813447"/>
            <a:ext cx="8716223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0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LESSONS </a:t>
            </a:r>
            <a:r>
              <a:rPr lang="en-US" sz="8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LEARNED</a:t>
            </a:r>
            <a:endParaRPr 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9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/>
          <p:cNvSpPr>
            <a:spLocks noEditPoints="1"/>
          </p:cNvSpPr>
          <p:nvPr/>
        </p:nvSpPr>
        <p:spPr bwMode="auto">
          <a:xfrm rot="2277631">
            <a:off x="6085182" y="3687983"/>
            <a:ext cx="2168607" cy="2162445"/>
          </a:xfrm>
          <a:custGeom>
            <a:avLst/>
            <a:gdLst>
              <a:gd name="T0" fmla="*/ 102 w 204"/>
              <a:gd name="T1" fmla="*/ 0 h 204"/>
              <a:gd name="T2" fmla="*/ 23 w 204"/>
              <a:gd name="T3" fmla="*/ 37 h 204"/>
              <a:gd name="T4" fmla="*/ 0 w 204"/>
              <a:gd name="T5" fmla="*/ 102 h 204"/>
              <a:gd name="T6" fmla="*/ 102 w 204"/>
              <a:gd name="T7" fmla="*/ 204 h 204"/>
              <a:gd name="T8" fmla="*/ 204 w 204"/>
              <a:gd name="T9" fmla="*/ 102 h 204"/>
              <a:gd name="T10" fmla="*/ 102 w 204"/>
              <a:gd name="T11" fmla="*/ 0 h 204"/>
              <a:gd name="T12" fmla="*/ 102 w 204"/>
              <a:gd name="T13" fmla="*/ 169 h 204"/>
              <a:gd name="T14" fmla="*/ 35 w 204"/>
              <a:gd name="T15" fmla="*/ 102 h 204"/>
              <a:gd name="T16" fmla="*/ 48 w 204"/>
              <a:gd name="T17" fmla="*/ 62 h 204"/>
              <a:gd name="T18" fmla="*/ 102 w 204"/>
              <a:gd name="T19" fmla="*/ 35 h 204"/>
              <a:gd name="T20" fmla="*/ 169 w 204"/>
              <a:gd name="T21" fmla="*/ 102 h 204"/>
              <a:gd name="T22" fmla="*/ 102 w 204"/>
              <a:gd name="T23" fmla="*/ 16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4" h="204">
                <a:moveTo>
                  <a:pt x="102" y="0"/>
                </a:moveTo>
                <a:cubicBezTo>
                  <a:pt x="70" y="0"/>
                  <a:pt x="42" y="14"/>
                  <a:pt x="23" y="37"/>
                </a:cubicBezTo>
                <a:cubicBezTo>
                  <a:pt x="8" y="55"/>
                  <a:pt x="0" y="77"/>
                  <a:pt x="0" y="102"/>
                </a:cubicBezTo>
                <a:cubicBezTo>
                  <a:pt x="0" y="158"/>
                  <a:pt x="46" y="204"/>
                  <a:pt x="102" y="204"/>
                </a:cubicBezTo>
                <a:cubicBezTo>
                  <a:pt x="159" y="204"/>
                  <a:pt x="204" y="158"/>
                  <a:pt x="204" y="102"/>
                </a:cubicBezTo>
                <a:cubicBezTo>
                  <a:pt x="204" y="45"/>
                  <a:pt x="159" y="0"/>
                  <a:pt x="102" y="0"/>
                </a:cubicBezTo>
                <a:close/>
                <a:moveTo>
                  <a:pt x="102" y="169"/>
                </a:moveTo>
                <a:cubicBezTo>
                  <a:pt x="65" y="169"/>
                  <a:pt x="35" y="139"/>
                  <a:pt x="35" y="102"/>
                </a:cubicBezTo>
                <a:cubicBezTo>
                  <a:pt x="35" y="87"/>
                  <a:pt x="40" y="73"/>
                  <a:pt x="48" y="62"/>
                </a:cubicBezTo>
                <a:cubicBezTo>
                  <a:pt x="60" y="46"/>
                  <a:pt x="80" y="35"/>
                  <a:pt x="102" y="35"/>
                </a:cubicBezTo>
                <a:cubicBezTo>
                  <a:pt x="139" y="35"/>
                  <a:pt x="169" y="65"/>
                  <a:pt x="169" y="102"/>
                </a:cubicBezTo>
                <a:cubicBezTo>
                  <a:pt x="169" y="139"/>
                  <a:pt x="139" y="169"/>
                  <a:pt x="102" y="169"/>
                </a:cubicBezTo>
                <a:close/>
              </a:path>
            </a:pathLst>
          </a:custGeom>
          <a:solidFill>
            <a:schemeClr val="accent2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Freeform 5"/>
          <p:cNvSpPr>
            <a:spLocks noEditPoints="1"/>
          </p:cNvSpPr>
          <p:nvPr/>
        </p:nvSpPr>
        <p:spPr bwMode="auto">
          <a:xfrm rot="2277631">
            <a:off x="3938864" y="2011072"/>
            <a:ext cx="2162445" cy="2162445"/>
          </a:xfrm>
          <a:custGeom>
            <a:avLst/>
            <a:gdLst>
              <a:gd name="T0" fmla="*/ 102 w 204"/>
              <a:gd name="T1" fmla="*/ 0 h 204"/>
              <a:gd name="T2" fmla="*/ 0 w 204"/>
              <a:gd name="T3" fmla="*/ 102 h 204"/>
              <a:gd name="T4" fmla="*/ 102 w 204"/>
              <a:gd name="T5" fmla="*/ 204 h 204"/>
              <a:gd name="T6" fmla="*/ 204 w 204"/>
              <a:gd name="T7" fmla="*/ 102 h 204"/>
              <a:gd name="T8" fmla="*/ 181 w 204"/>
              <a:gd name="T9" fmla="*/ 37 h 204"/>
              <a:gd name="T10" fmla="*/ 102 w 204"/>
              <a:gd name="T11" fmla="*/ 0 h 204"/>
              <a:gd name="T12" fmla="*/ 102 w 204"/>
              <a:gd name="T13" fmla="*/ 169 h 204"/>
              <a:gd name="T14" fmla="*/ 35 w 204"/>
              <a:gd name="T15" fmla="*/ 102 h 204"/>
              <a:gd name="T16" fmla="*/ 102 w 204"/>
              <a:gd name="T17" fmla="*/ 35 h 204"/>
              <a:gd name="T18" fmla="*/ 156 w 204"/>
              <a:gd name="T19" fmla="*/ 62 h 204"/>
              <a:gd name="T20" fmla="*/ 169 w 204"/>
              <a:gd name="T21" fmla="*/ 102 h 204"/>
              <a:gd name="T22" fmla="*/ 102 w 204"/>
              <a:gd name="T23" fmla="*/ 16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4" h="204">
                <a:moveTo>
                  <a:pt x="102" y="0"/>
                </a:moveTo>
                <a:cubicBezTo>
                  <a:pt x="46" y="0"/>
                  <a:pt x="0" y="45"/>
                  <a:pt x="0" y="102"/>
                </a:cubicBezTo>
                <a:cubicBezTo>
                  <a:pt x="0" y="158"/>
                  <a:pt x="46" y="204"/>
                  <a:pt x="102" y="204"/>
                </a:cubicBezTo>
                <a:cubicBezTo>
                  <a:pt x="159" y="204"/>
                  <a:pt x="204" y="158"/>
                  <a:pt x="204" y="102"/>
                </a:cubicBezTo>
                <a:cubicBezTo>
                  <a:pt x="204" y="77"/>
                  <a:pt x="196" y="55"/>
                  <a:pt x="181" y="37"/>
                </a:cubicBezTo>
                <a:cubicBezTo>
                  <a:pt x="162" y="14"/>
                  <a:pt x="134" y="0"/>
                  <a:pt x="102" y="0"/>
                </a:cubicBezTo>
                <a:close/>
                <a:moveTo>
                  <a:pt x="102" y="169"/>
                </a:moveTo>
                <a:cubicBezTo>
                  <a:pt x="65" y="169"/>
                  <a:pt x="35" y="139"/>
                  <a:pt x="35" y="102"/>
                </a:cubicBezTo>
                <a:cubicBezTo>
                  <a:pt x="35" y="65"/>
                  <a:pt x="65" y="35"/>
                  <a:pt x="102" y="35"/>
                </a:cubicBezTo>
                <a:cubicBezTo>
                  <a:pt x="124" y="35"/>
                  <a:pt x="144" y="46"/>
                  <a:pt x="156" y="62"/>
                </a:cubicBezTo>
                <a:cubicBezTo>
                  <a:pt x="164" y="73"/>
                  <a:pt x="169" y="87"/>
                  <a:pt x="169" y="102"/>
                </a:cubicBezTo>
                <a:cubicBezTo>
                  <a:pt x="169" y="139"/>
                  <a:pt x="139" y="169"/>
                  <a:pt x="102" y="16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 rot="2277631">
            <a:off x="5830432" y="1955356"/>
            <a:ext cx="2174767" cy="1835922"/>
          </a:xfrm>
          <a:custGeom>
            <a:avLst/>
            <a:gdLst>
              <a:gd name="T0" fmla="*/ 103 w 205"/>
              <a:gd name="T1" fmla="*/ 0 h 173"/>
              <a:gd name="T2" fmla="*/ 0 w 205"/>
              <a:gd name="T3" fmla="*/ 103 h 173"/>
              <a:gd name="T4" fmla="*/ 28 w 205"/>
              <a:gd name="T5" fmla="*/ 173 h 173"/>
              <a:gd name="T6" fmla="*/ 53 w 205"/>
              <a:gd name="T7" fmla="*/ 148 h 173"/>
              <a:gd name="T8" fmla="*/ 36 w 205"/>
              <a:gd name="T9" fmla="*/ 103 h 173"/>
              <a:gd name="T10" fmla="*/ 103 w 205"/>
              <a:gd name="T11" fmla="*/ 36 h 173"/>
              <a:gd name="T12" fmla="*/ 170 w 205"/>
              <a:gd name="T13" fmla="*/ 103 h 173"/>
              <a:gd name="T14" fmla="*/ 152 w 205"/>
              <a:gd name="T15" fmla="*/ 148 h 173"/>
              <a:gd name="T16" fmla="*/ 177 w 205"/>
              <a:gd name="T17" fmla="*/ 173 h 173"/>
              <a:gd name="T18" fmla="*/ 205 w 205"/>
              <a:gd name="T19" fmla="*/ 103 h 173"/>
              <a:gd name="T20" fmla="*/ 103 w 205"/>
              <a:gd name="T2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5" h="173">
                <a:moveTo>
                  <a:pt x="103" y="0"/>
                </a:moveTo>
                <a:cubicBezTo>
                  <a:pt x="46" y="0"/>
                  <a:pt x="0" y="46"/>
                  <a:pt x="0" y="103"/>
                </a:cubicBezTo>
                <a:cubicBezTo>
                  <a:pt x="0" y="130"/>
                  <a:pt x="11" y="155"/>
                  <a:pt x="28" y="173"/>
                </a:cubicBezTo>
                <a:cubicBezTo>
                  <a:pt x="53" y="148"/>
                  <a:pt x="53" y="148"/>
                  <a:pt x="53" y="148"/>
                </a:cubicBezTo>
                <a:cubicBezTo>
                  <a:pt x="42" y="136"/>
                  <a:pt x="36" y="120"/>
                  <a:pt x="36" y="103"/>
                </a:cubicBezTo>
                <a:cubicBezTo>
                  <a:pt x="36" y="66"/>
                  <a:pt x="66" y="36"/>
                  <a:pt x="103" y="36"/>
                </a:cubicBezTo>
                <a:cubicBezTo>
                  <a:pt x="140" y="36"/>
                  <a:pt x="170" y="66"/>
                  <a:pt x="170" y="103"/>
                </a:cubicBezTo>
                <a:cubicBezTo>
                  <a:pt x="170" y="120"/>
                  <a:pt x="163" y="136"/>
                  <a:pt x="152" y="148"/>
                </a:cubicBezTo>
                <a:cubicBezTo>
                  <a:pt x="177" y="173"/>
                  <a:pt x="177" y="173"/>
                  <a:pt x="177" y="173"/>
                </a:cubicBezTo>
                <a:cubicBezTo>
                  <a:pt x="194" y="155"/>
                  <a:pt x="205" y="130"/>
                  <a:pt x="205" y="103"/>
                </a:cubicBezTo>
                <a:cubicBezTo>
                  <a:pt x="205" y="46"/>
                  <a:pt x="159" y="0"/>
                  <a:pt x="10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 rot="2277631" flipV="1">
            <a:off x="4181942" y="4068326"/>
            <a:ext cx="2174767" cy="1835922"/>
          </a:xfrm>
          <a:custGeom>
            <a:avLst/>
            <a:gdLst>
              <a:gd name="T0" fmla="*/ 103 w 205"/>
              <a:gd name="T1" fmla="*/ 0 h 173"/>
              <a:gd name="T2" fmla="*/ 0 w 205"/>
              <a:gd name="T3" fmla="*/ 103 h 173"/>
              <a:gd name="T4" fmla="*/ 28 w 205"/>
              <a:gd name="T5" fmla="*/ 173 h 173"/>
              <a:gd name="T6" fmla="*/ 53 w 205"/>
              <a:gd name="T7" fmla="*/ 148 h 173"/>
              <a:gd name="T8" fmla="*/ 36 w 205"/>
              <a:gd name="T9" fmla="*/ 103 h 173"/>
              <a:gd name="T10" fmla="*/ 103 w 205"/>
              <a:gd name="T11" fmla="*/ 36 h 173"/>
              <a:gd name="T12" fmla="*/ 170 w 205"/>
              <a:gd name="T13" fmla="*/ 103 h 173"/>
              <a:gd name="T14" fmla="*/ 152 w 205"/>
              <a:gd name="T15" fmla="*/ 148 h 173"/>
              <a:gd name="T16" fmla="*/ 177 w 205"/>
              <a:gd name="T17" fmla="*/ 173 h 173"/>
              <a:gd name="T18" fmla="*/ 205 w 205"/>
              <a:gd name="T19" fmla="*/ 103 h 173"/>
              <a:gd name="T20" fmla="*/ 103 w 205"/>
              <a:gd name="T21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5" h="173">
                <a:moveTo>
                  <a:pt x="103" y="0"/>
                </a:moveTo>
                <a:cubicBezTo>
                  <a:pt x="46" y="0"/>
                  <a:pt x="0" y="46"/>
                  <a:pt x="0" y="103"/>
                </a:cubicBezTo>
                <a:cubicBezTo>
                  <a:pt x="0" y="130"/>
                  <a:pt x="11" y="155"/>
                  <a:pt x="28" y="173"/>
                </a:cubicBezTo>
                <a:cubicBezTo>
                  <a:pt x="53" y="148"/>
                  <a:pt x="53" y="148"/>
                  <a:pt x="53" y="148"/>
                </a:cubicBezTo>
                <a:cubicBezTo>
                  <a:pt x="42" y="136"/>
                  <a:pt x="36" y="120"/>
                  <a:pt x="36" y="103"/>
                </a:cubicBezTo>
                <a:cubicBezTo>
                  <a:pt x="36" y="66"/>
                  <a:pt x="66" y="36"/>
                  <a:pt x="103" y="36"/>
                </a:cubicBezTo>
                <a:cubicBezTo>
                  <a:pt x="140" y="36"/>
                  <a:pt x="170" y="66"/>
                  <a:pt x="170" y="103"/>
                </a:cubicBezTo>
                <a:cubicBezTo>
                  <a:pt x="170" y="120"/>
                  <a:pt x="163" y="136"/>
                  <a:pt x="152" y="148"/>
                </a:cubicBezTo>
                <a:cubicBezTo>
                  <a:pt x="177" y="173"/>
                  <a:pt x="177" y="173"/>
                  <a:pt x="177" y="173"/>
                </a:cubicBezTo>
                <a:cubicBezTo>
                  <a:pt x="194" y="155"/>
                  <a:pt x="205" y="130"/>
                  <a:pt x="205" y="103"/>
                </a:cubicBezTo>
                <a:cubicBezTo>
                  <a:pt x="205" y="46"/>
                  <a:pt x="159" y="0"/>
                  <a:pt x="103" y="0"/>
                </a:cubicBezTo>
                <a:close/>
              </a:path>
            </a:pathLst>
          </a:custGeom>
          <a:solidFill>
            <a:schemeClr val="accent1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88359" y="2661752"/>
            <a:ext cx="75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>
                    <a:lumMod val="50000"/>
                    <a:alpha val="70000"/>
                  </a:schemeClr>
                </a:solidFill>
                <a:ea typeface="Exo 2 Light" charset="0"/>
                <a:cs typeface="Exo 2 Light" charset="0"/>
              </a:rPr>
              <a:t>01</a:t>
            </a:r>
            <a:endParaRPr lang="en-US" sz="4000" b="1" dirty="0">
              <a:solidFill>
                <a:schemeClr val="bg1">
                  <a:lumMod val="50000"/>
                  <a:alpha val="70000"/>
                </a:schemeClr>
              </a:solidFill>
              <a:ea typeface="Exo 2 Light" charset="0"/>
              <a:cs typeface="Exo 2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0523" y="2661752"/>
            <a:ext cx="75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>
                    <a:lumMod val="50000"/>
                    <a:alpha val="70000"/>
                  </a:schemeClr>
                </a:solidFill>
                <a:ea typeface="Exo 2 Light" charset="0"/>
                <a:cs typeface="Exo 2 Light" charset="0"/>
              </a:rPr>
              <a:t>02</a:t>
            </a:r>
            <a:endParaRPr lang="en-US" sz="4000" b="1" dirty="0">
              <a:solidFill>
                <a:schemeClr val="bg1">
                  <a:lumMod val="50000"/>
                  <a:alpha val="70000"/>
                </a:schemeClr>
              </a:solidFill>
              <a:ea typeface="Exo 2 Light" charset="0"/>
              <a:cs typeface="Exo 2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71825" y="4376962"/>
            <a:ext cx="75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>
                    <a:lumMod val="50000"/>
                    <a:alpha val="70000"/>
                  </a:schemeClr>
                </a:solidFill>
                <a:ea typeface="Exo 2 Light" charset="0"/>
                <a:cs typeface="Exo 2 Light" charset="0"/>
              </a:rPr>
              <a:t>04</a:t>
            </a:r>
            <a:endParaRPr lang="en-US" sz="4000" b="1" dirty="0">
              <a:solidFill>
                <a:schemeClr val="bg1">
                  <a:lumMod val="50000"/>
                  <a:alpha val="70000"/>
                </a:schemeClr>
              </a:solidFill>
              <a:ea typeface="Exo 2 Light" charset="0"/>
              <a:cs typeface="Exo 2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0086" y="4397456"/>
            <a:ext cx="75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dirty="0">
                <a:solidFill>
                  <a:schemeClr val="bg1">
                    <a:lumMod val="50000"/>
                    <a:alpha val="70000"/>
                  </a:schemeClr>
                </a:solidFill>
                <a:ea typeface="Exo 2 Light" charset="0"/>
                <a:cs typeface="Exo 2 Light" charset="0"/>
              </a:rPr>
              <a:t>03</a:t>
            </a:r>
            <a:endParaRPr lang="en-US" sz="4000" b="1" dirty="0">
              <a:solidFill>
                <a:schemeClr val="bg1">
                  <a:lumMod val="50000"/>
                  <a:alpha val="70000"/>
                </a:schemeClr>
              </a:solidFill>
              <a:ea typeface="Exo 2 Light" charset="0"/>
              <a:cs typeface="Exo 2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8528" y="2611216"/>
            <a:ext cx="151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Teamwork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64552" y="4751399"/>
            <a:ext cx="2462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New technologies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5565" y="2401757"/>
            <a:ext cx="285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Project management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89468" y="4616955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Business</a:t>
            </a:r>
          </a:p>
        </p:txBody>
      </p:sp>
      <p:sp>
        <p:nvSpPr>
          <p:cNvPr id="2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82607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5946039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LESSONS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LEARNED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A0610-8AFE-4630-A2C7-2B62B817F1B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27B84B32-409F-4223-8EFE-2AE17AB81446}"/>
              </a:ext>
            </a:extLst>
          </p:cNvPr>
          <p:cNvSpPr/>
          <p:nvPr/>
        </p:nvSpPr>
        <p:spPr>
          <a:xfrm>
            <a:off x="7178724" y="2671258"/>
            <a:ext cx="5013277" cy="4186743"/>
          </a:xfrm>
          <a:custGeom>
            <a:avLst/>
            <a:gdLst>
              <a:gd name="connsiteX0" fmla="*/ 3105894 w 5013277"/>
              <a:gd name="connsiteY0" fmla="*/ 0 h 4186743"/>
              <a:gd name="connsiteX1" fmla="*/ 4842429 w 5013277"/>
              <a:gd name="connsiteY1" fmla="*/ 530438 h 4186743"/>
              <a:gd name="connsiteX2" fmla="*/ 5013277 w 5013277"/>
              <a:gd name="connsiteY2" fmla="*/ 658196 h 4186743"/>
              <a:gd name="connsiteX3" fmla="*/ 5013277 w 5013277"/>
              <a:gd name="connsiteY3" fmla="*/ 4186743 h 4186743"/>
              <a:gd name="connsiteX4" fmla="*/ 193843 w 5013277"/>
              <a:gd name="connsiteY4" fmla="*/ 4186743 h 4186743"/>
              <a:gd name="connsiteX5" fmla="*/ 188465 w 5013277"/>
              <a:gd name="connsiteY5" fmla="*/ 4173805 h 4186743"/>
              <a:gd name="connsiteX6" fmla="*/ 0 w 5013277"/>
              <a:gd name="connsiteY6" fmla="*/ 3105894 h 4186743"/>
              <a:gd name="connsiteX7" fmla="*/ 3105894 w 5013277"/>
              <a:gd name="connsiteY7" fmla="*/ 0 h 41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3277" h="4186743">
                <a:moveTo>
                  <a:pt x="3105894" y="0"/>
                </a:moveTo>
                <a:cubicBezTo>
                  <a:pt x="3749146" y="0"/>
                  <a:pt x="4346725" y="195547"/>
                  <a:pt x="4842429" y="530438"/>
                </a:cubicBezTo>
                <a:lnTo>
                  <a:pt x="5013277" y="658196"/>
                </a:lnTo>
                <a:lnTo>
                  <a:pt x="5013277" y="4186743"/>
                </a:lnTo>
                <a:lnTo>
                  <a:pt x="193843" y="4186743"/>
                </a:lnTo>
                <a:lnTo>
                  <a:pt x="188465" y="4173805"/>
                </a:lnTo>
                <a:cubicBezTo>
                  <a:pt x="66541" y="3840814"/>
                  <a:pt x="0" y="3481125"/>
                  <a:pt x="0" y="3105894"/>
                </a:cubicBezTo>
                <a:cubicBezTo>
                  <a:pt x="0" y="1390556"/>
                  <a:pt x="1390556" y="0"/>
                  <a:pt x="3105894" y="0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6467357" y="1968729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9006201" y="516079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450509" y="6101995"/>
            <a:ext cx="354710" cy="35471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DD70BC3D-C696-4435-9E1E-1E5DEAE84642}"/>
              </a:ext>
            </a:extLst>
          </p:cNvPr>
          <p:cNvSpPr/>
          <p:nvPr/>
        </p:nvSpPr>
        <p:spPr>
          <a:xfrm>
            <a:off x="0" y="1"/>
            <a:ext cx="490338" cy="516079"/>
          </a:xfrm>
          <a:custGeom>
            <a:avLst/>
            <a:gdLst>
              <a:gd name="connsiteX0" fmla="*/ 0 w 490338"/>
              <a:gd name="connsiteY0" fmla="*/ 0 h 516079"/>
              <a:gd name="connsiteX1" fmla="*/ 449816 w 490338"/>
              <a:gd name="connsiteY1" fmla="*/ 0 h 516079"/>
              <a:gd name="connsiteX2" fmla="*/ 462463 w 490338"/>
              <a:gd name="connsiteY2" fmla="*/ 23300 h 516079"/>
              <a:gd name="connsiteX3" fmla="*/ 490338 w 490338"/>
              <a:gd name="connsiteY3" fmla="*/ 161369 h 516079"/>
              <a:gd name="connsiteX4" fmla="*/ 135628 w 490338"/>
              <a:gd name="connsiteY4" fmla="*/ 516079 h 516079"/>
              <a:gd name="connsiteX5" fmla="*/ 64142 w 490338"/>
              <a:gd name="connsiteY5" fmla="*/ 508873 h 516079"/>
              <a:gd name="connsiteX6" fmla="*/ 0 w 490338"/>
              <a:gd name="connsiteY6" fmla="*/ 488962 h 516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338" h="516079">
                <a:moveTo>
                  <a:pt x="0" y="0"/>
                </a:moveTo>
                <a:lnTo>
                  <a:pt x="449816" y="0"/>
                </a:lnTo>
                <a:lnTo>
                  <a:pt x="462463" y="23300"/>
                </a:lnTo>
                <a:cubicBezTo>
                  <a:pt x="480412" y="65737"/>
                  <a:pt x="490338" y="112394"/>
                  <a:pt x="490338" y="161369"/>
                </a:cubicBezTo>
                <a:cubicBezTo>
                  <a:pt x="490338" y="357270"/>
                  <a:pt x="331529" y="516079"/>
                  <a:pt x="135628" y="516079"/>
                </a:cubicBezTo>
                <a:cubicBezTo>
                  <a:pt x="111140" y="516079"/>
                  <a:pt x="87232" y="513598"/>
                  <a:pt x="64142" y="508873"/>
                </a:cubicBezTo>
                <a:lnTo>
                  <a:pt x="0" y="4889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F8878EE3-9E03-4052-B99D-507E6708F5D9}"/>
              </a:ext>
            </a:extLst>
          </p:cNvPr>
          <p:cNvSpPr/>
          <p:nvPr/>
        </p:nvSpPr>
        <p:spPr>
          <a:xfrm>
            <a:off x="7480892" y="2973426"/>
            <a:ext cx="4711109" cy="3884575"/>
          </a:xfrm>
          <a:custGeom>
            <a:avLst/>
            <a:gdLst>
              <a:gd name="connsiteX0" fmla="*/ 2803727 w 4711109"/>
              <a:gd name="connsiteY0" fmla="*/ 0 h 3884575"/>
              <a:gd name="connsiteX1" fmla="*/ 4587158 w 4711109"/>
              <a:gd name="connsiteY1" fmla="*/ 640235 h 3884575"/>
              <a:gd name="connsiteX2" fmla="*/ 4711109 w 4711109"/>
              <a:gd name="connsiteY2" fmla="*/ 752889 h 3884575"/>
              <a:gd name="connsiteX3" fmla="*/ 4711109 w 4711109"/>
              <a:gd name="connsiteY3" fmla="*/ 3884575 h 3884575"/>
              <a:gd name="connsiteX4" fmla="*/ 216492 w 4711109"/>
              <a:gd name="connsiteY4" fmla="*/ 3884575 h 3884575"/>
              <a:gd name="connsiteX5" fmla="*/ 126050 w 4711109"/>
              <a:gd name="connsiteY5" fmla="*/ 3637470 h 3884575"/>
              <a:gd name="connsiteX6" fmla="*/ 0 w 4711109"/>
              <a:gd name="connsiteY6" fmla="*/ 2803727 h 3884575"/>
              <a:gd name="connsiteX7" fmla="*/ 2803727 w 4711109"/>
              <a:gd name="connsiteY7" fmla="*/ 0 h 388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1109" h="3884575">
                <a:moveTo>
                  <a:pt x="2803727" y="0"/>
                </a:moveTo>
                <a:cubicBezTo>
                  <a:pt x="3481176" y="0"/>
                  <a:pt x="4102509" y="240267"/>
                  <a:pt x="4587158" y="640235"/>
                </a:cubicBezTo>
                <a:lnTo>
                  <a:pt x="4711109" y="752889"/>
                </a:lnTo>
                <a:lnTo>
                  <a:pt x="4711109" y="3884575"/>
                </a:lnTo>
                <a:lnTo>
                  <a:pt x="216492" y="3884575"/>
                </a:lnTo>
                <a:lnTo>
                  <a:pt x="126050" y="3637470"/>
                </a:lnTo>
                <a:cubicBezTo>
                  <a:pt x="44131" y="3374091"/>
                  <a:pt x="0" y="3094063"/>
                  <a:pt x="0" y="2803727"/>
                </a:cubicBezTo>
                <a:cubicBezTo>
                  <a:pt x="0" y="1255271"/>
                  <a:pt x="1255271" y="0"/>
                  <a:pt x="280372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 flipH="1">
            <a:off x="1737889" y="2894502"/>
            <a:ext cx="8716223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en-US" sz="80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DEMO &amp; </a:t>
            </a:r>
            <a:r>
              <a:rPr lang="en-US" sz="80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QA</a:t>
            </a:r>
            <a:endParaRPr 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17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790397" y="4206924"/>
            <a:ext cx="365761" cy="36576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E7300A1A-DBFA-4A93-8835-18F306C29A13}"/>
              </a:ext>
            </a:extLst>
          </p:cNvPr>
          <p:cNvSpPr/>
          <p:nvPr/>
        </p:nvSpPr>
        <p:spPr>
          <a:xfrm>
            <a:off x="11636828" y="2880362"/>
            <a:ext cx="215539" cy="2155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F7213025-AA3A-49AE-AAA6-850F200092A3}"/>
              </a:ext>
            </a:extLst>
          </p:cNvPr>
          <p:cNvSpPr/>
          <p:nvPr/>
        </p:nvSpPr>
        <p:spPr>
          <a:xfrm>
            <a:off x="4576351" y="5568042"/>
            <a:ext cx="215539" cy="21553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9C1F00-6028-43C0-BEED-67020F6A9023}"/>
              </a:ext>
            </a:extLst>
          </p:cNvPr>
          <p:cNvSpPr txBox="1"/>
          <p:nvPr/>
        </p:nvSpPr>
        <p:spPr>
          <a:xfrm>
            <a:off x="3361631" y="2828836"/>
            <a:ext cx="54687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spc="600" dirty="0" smtClean="0">
                <a:solidFill>
                  <a:schemeClr val="bg1"/>
                </a:solidFill>
              </a:rPr>
              <a:t>THANK </a:t>
            </a:r>
            <a:r>
              <a:rPr lang="en-US" sz="7200" b="1" spc="600" dirty="0" smtClean="0">
                <a:solidFill>
                  <a:schemeClr val="accent4"/>
                </a:solidFill>
              </a:rPr>
              <a:t>YOU</a:t>
            </a:r>
            <a:endParaRPr lang="en-US" sz="7200" b="1" spc="600" dirty="0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F7213025-AA3A-49AE-AAA6-850F200092A3}"/>
              </a:ext>
            </a:extLst>
          </p:cNvPr>
          <p:cNvSpPr/>
          <p:nvPr/>
        </p:nvSpPr>
        <p:spPr>
          <a:xfrm>
            <a:off x="2586053" y="861838"/>
            <a:ext cx="402807" cy="40280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2F07D450-DA59-4359-855A-14286FF31CAD}"/>
              </a:ext>
            </a:extLst>
          </p:cNvPr>
          <p:cNvSpPr/>
          <p:nvPr/>
        </p:nvSpPr>
        <p:spPr>
          <a:xfrm>
            <a:off x="7996267" y="129617"/>
            <a:ext cx="732221" cy="73222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608B5ACC-DC59-4A62-8DED-E9D93C12DA22}"/>
              </a:ext>
            </a:extLst>
          </p:cNvPr>
          <p:cNvSpPr/>
          <p:nvPr/>
        </p:nvSpPr>
        <p:spPr>
          <a:xfrm>
            <a:off x="9583781" y="4071256"/>
            <a:ext cx="2608219" cy="2786743"/>
          </a:xfrm>
          <a:custGeom>
            <a:avLst/>
            <a:gdLst>
              <a:gd name="connsiteX0" fmla="*/ 1778726 w 2608219"/>
              <a:gd name="connsiteY0" fmla="*/ 0 h 2786743"/>
              <a:gd name="connsiteX1" fmla="*/ 2471086 w 2608219"/>
              <a:gd name="connsiteY1" fmla="*/ 139781 h 2786743"/>
              <a:gd name="connsiteX2" fmla="*/ 2608219 w 2608219"/>
              <a:gd name="connsiteY2" fmla="*/ 205842 h 2786743"/>
              <a:gd name="connsiteX3" fmla="*/ 2608219 w 2608219"/>
              <a:gd name="connsiteY3" fmla="*/ 2786743 h 2786743"/>
              <a:gd name="connsiteX4" fmla="*/ 313885 w 2608219"/>
              <a:gd name="connsiteY4" fmla="*/ 2786743 h 2786743"/>
              <a:gd name="connsiteX5" fmla="*/ 303779 w 2608219"/>
              <a:gd name="connsiteY5" fmla="*/ 2773229 h 2786743"/>
              <a:gd name="connsiteX6" fmla="*/ 0 w 2608219"/>
              <a:gd name="connsiteY6" fmla="*/ 1778726 h 2786743"/>
              <a:gd name="connsiteX7" fmla="*/ 1778726 w 2608219"/>
              <a:gd name="connsiteY7" fmla="*/ 0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8219" h="2786743">
                <a:moveTo>
                  <a:pt x="1778726" y="0"/>
                </a:moveTo>
                <a:cubicBezTo>
                  <a:pt x="2024317" y="0"/>
                  <a:pt x="2258282" y="49773"/>
                  <a:pt x="2471086" y="139781"/>
                </a:cubicBezTo>
                <a:lnTo>
                  <a:pt x="2608219" y="205842"/>
                </a:lnTo>
                <a:lnTo>
                  <a:pt x="2608219" y="2786743"/>
                </a:lnTo>
                <a:lnTo>
                  <a:pt x="313885" y="2786743"/>
                </a:lnTo>
                <a:lnTo>
                  <a:pt x="303779" y="2773229"/>
                </a:lnTo>
                <a:cubicBezTo>
                  <a:pt x="111989" y="2489342"/>
                  <a:pt x="0" y="2147112"/>
                  <a:pt x="0" y="1778726"/>
                </a:cubicBezTo>
                <a:cubicBezTo>
                  <a:pt x="0" y="796363"/>
                  <a:pt x="796363" y="0"/>
                  <a:pt x="177872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E54505E3-D2DB-4381-B497-3975E85A3DEA}"/>
              </a:ext>
            </a:extLst>
          </p:cNvPr>
          <p:cNvSpPr/>
          <p:nvPr/>
        </p:nvSpPr>
        <p:spPr>
          <a:xfrm>
            <a:off x="0" y="5675813"/>
            <a:ext cx="1156158" cy="1182187"/>
          </a:xfrm>
          <a:custGeom>
            <a:avLst/>
            <a:gdLst>
              <a:gd name="connsiteX0" fmla="*/ 372387 w 1156158"/>
              <a:gd name="connsiteY0" fmla="*/ 0 h 1182187"/>
              <a:gd name="connsiteX1" fmla="*/ 1156158 w 1156158"/>
              <a:gd name="connsiteY1" fmla="*/ 783771 h 1182187"/>
              <a:gd name="connsiteX2" fmla="*/ 1094565 w 1156158"/>
              <a:gd name="connsiteY2" fmla="*/ 1088850 h 1182187"/>
              <a:gd name="connsiteX3" fmla="*/ 1043904 w 1156158"/>
              <a:gd name="connsiteY3" fmla="*/ 1182187 h 1182187"/>
              <a:gd name="connsiteX4" fmla="*/ 0 w 1156158"/>
              <a:gd name="connsiteY4" fmla="*/ 1182187 h 1182187"/>
              <a:gd name="connsiteX5" fmla="*/ 0 w 1156158"/>
              <a:gd name="connsiteY5" fmla="*/ 98126 h 1182187"/>
              <a:gd name="connsiteX6" fmla="*/ 67308 w 1156158"/>
              <a:gd name="connsiteY6" fmla="*/ 61593 h 1182187"/>
              <a:gd name="connsiteX7" fmla="*/ 372387 w 1156158"/>
              <a:gd name="connsiteY7" fmla="*/ 0 h 118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6158" h="1182187">
                <a:moveTo>
                  <a:pt x="372387" y="0"/>
                </a:moveTo>
                <a:cubicBezTo>
                  <a:pt x="805252" y="0"/>
                  <a:pt x="1156158" y="350906"/>
                  <a:pt x="1156158" y="783771"/>
                </a:cubicBezTo>
                <a:cubicBezTo>
                  <a:pt x="1156158" y="891987"/>
                  <a:pt x="1134226" y="995081"/>
                  <a:pt x="1094565" y="1088850"/>
                </a:cubicBezTo>
                <a:lnTo>
                  <a:pt x="1043904" y="1182187"/>
                </a:lnTo>
                <a:lnTo>
                  <a:pt x="0" y="1182187"/>
                </a:lnTo>
                <a:lnTo>
                  <a:pt x="0" y="98126"/>
                </a:lnTo>
                <a:lnTo>
                  <a:pt x="67308" y="61593"/>
                </a:lnTo>
                <a:cubicBezTo>
                  <a:pt x="161077" y="21932"/>
                  <a:pt x="264171" y="0"/>
                  <a:pt x="37238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956503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BACKGROUND</a:t>
            </a:r>
            <a:endParaRPr lang="id-ID" sz="2000" b="1" dirty="0">
              <a:solidFill>
                <a:schemeClr val="accent4">
                  <a:lumMod val="60000"/>
                  <a:lumOff val="40000"/>
                </a:schemeClr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74" name="Picture 2" descr="No photo description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5" y="1021320"/>
            <a:ext cx="11417331" cy="583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3900786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EXISTING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SYSTEMS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4" y="1921218"/>
            <a:ext cx="5218708" cy="285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est comple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02" y="1874575"/>
            <a:ext cx="5378219" cy="147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oapu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521" y="3743180"/>
            <a:ext cx="23431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2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942843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4464145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COMPARISON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C6DE2B53-A5D2-4CB6-BF9A-77BD192388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1532" y="1376965"/>
          <a:ext cx="9661815" cy="431263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653616">
                  <a:extLst>
                    <a:ext uri="{9D8B030D-6E8A-4147-A177-3AD203B41FA5}">
                      <a16:colId xmlns="" xmlns:a16="http://schemas.microsoft.com/office/drawing/2014/main" val="1065169084"/>
                    </a:ext>
                  </a:extLst>
                </a:gridCol>
                <a:gridCol w="1798629">
                  <a:extLst>
                    <a:ext uri="{9D8B030D-6E8A-4147-A177-3AD203B41FA5}">
                      <a16:colId xmlns="" xmlns:a16="http://schemas.microsoft.com/office/drawing/2014/main" val="2091331595"/>
                    </a:ext>
                  </a:extLst>
                </a:gridCol>
                <a:gridCol w="2260119">
                  <a:extLst>
                    <a:ext uri="{9D8B030D-6E8A-4147-A177-3AD203B41FA5}">
                      <a16:colId xmlns="" xmlns:a16="http://schemas.microsoft.com/office/drawing/2014/main" val="938795773"/>
                    </a:ext>
                  </a:extLst>
                </a:gridCol>
                <a:gridCol w="1949451">
                  <a:extLst>
                    <a:ext uri="{9D8B030D-6E8A-4147-A177-3AD203B41FA5}">
                      <a16:colId xmlns="" xmlns:a16="http://schemas.microsoft.com/office/drawing/2014/main" val="3392367315"/>
                    </a:ext>
                  </a:extLst>
                </a:gridCol>
              </a:tblGrid>
              <a:tr h="56416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Kaleko 205 Text" panose="020B0503030600020003" pitchFamily="34" charset="0"/>
                        </a:rPr>
                        <a:t> </a:t>
                      </a:r>
                      <a:endParaRPr lang="en-US" sz="1400" b="1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TOBI</a:t>
                      </a:r>
                      <a:r>
                        <a:rPr lang="en-US" sz="1600" baseline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Tool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Katalon</a:t>
                      </a:r>
                      <a:r>
                        <a:rPr lang="en-US" sz="1600" baseline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Studio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TestComplete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596847089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</a:t>
                      </a:r>
                      <a:r>
                        <a:rPr lang="en-US" sz="1600" b="0" baseline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differences between image pair</a:t>
                      </a:r>
                      <a:endParaRPr lang="en-US" sz="1600" b="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3760508056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Kaleko 205 Text" panose="020B0503030600020003" pitchFamily="34" charset="0"/>
                          <a:ea typeface="+mn-ea"/>
                          <a:cs typeface="+mn-cs"/>
                        </a:rPr>
                        <a:t>Compare</a:t>
                      </a:r>
                      <a:r>
                        <a:rPr lang="en-US" sz="1600" b="0" baseline="0" dirty="0" smtClean="0">
                          <a:effectLst/>
                          <a:latin typeface="Kaleko 205 Text" panose="020B0503030600020003" pitchFamily="34" charset="0"/>
                          <a:ea typeface="+mn-ea"/>
                          <a:cs typeface="+mn-cs"/>
                        </a:rPr>
                        <a:t> Image Folders</a:t>
                      </a:r>
                      <a:endParaRPr lang="en-US" sz="1600" b="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 smtClean="0">
                        <a:solidFill>
                          <a:srgbClr val="00B05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b="1" dirty="0" smtClean="0">
                        <a:solidFill>
                          <a:srgbClr val="C0000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3731287942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Project Explorer (IDE-like)</a:t>
                      </a:r>
                      <a:endParaRPr lang="en-US" sz="1600" b="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 smtClean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2244380190"/>
                  </a:ext>
                </a:extLst>
              </a:tr>
              <a:tr h="7459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Price</a:t>
                      </a:r>
                      <a:r>
                        <a:rPr lang="en-US" sz="1600" b="0" baseline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(free)</a:t>
                      </a:r>
                      <a:endParaRPr lang="en-US" sz="1600" b="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2018746274"/>
                  </a:ext>
                </a:extLst>
              </a:tr>
              <a:tr h="74590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Migration</a:t>
                      </a:r>
                      <a:r>
                        <a:rPr lang="en-US" sz="1600" b="0" baseline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Test</a:t>
                      </a:r>
                      <a:endParaRPr lang="en-US" sz="1600" b="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1198322870"/>
                  </a:ext>
                </a:extLst>
              </a:tr>
              <a:tr h="564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</a:t>
                      </a:r>
                      <a:r>
                        <a:rPr lang="en-US" sz="1600" b="0" baseline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image a</a:t>
                      </a:r>
                      <a:r>
                        <a:rPr lang="en-US" sz="1600" b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ccuracy </a:t>
                      </a:r>
                      <a:r>
                        <a:rPr lang="en-US" sz="1600" b="0" dirty="0" smtClean="0">
                          <a:effectLst/>
                          <a:latin typeface="Kaleko 205 Text" panose="020B05030306000200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check</a:t>
                      </a:r>
                      <a:endParaRPr lang="en-US" sz="1600" b="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rgbClr val="C00000"/>
                          </a:solidFill>
                          <a:effectLst/>
                          <a:latin typeface="Kaleko 205 Text" panose="020B0503030600020003" pitchFamily="34" charset="0"/>
                        </a:rPr>
                        <a:t>X</a:t>
                      </a:r>
                      <a:endParaRPr lang="en-US" sz="1600" b="1" dirty="0">
                        <a:solidFill>
                          <a:srgbClr val="C00000"/>
                        </a:solidFill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Kaleko 205 Text" panose="020B0503030600020003" pitchFamily="34" charset="0"/>
                        </a:rPr>
                        <a:t>✔</a:t>
                      </a:r>
                      <a:endParaRPr lang="en-US" sz="1600" dirty="0">
                        <a:effectLst/>
                        <a:latin typeface="Kaleko 205 Text" panose="020B0503030600020003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955" marR="28955" marT="0" marB="0" anchor="ctr"/>
                </a:tc>
                <a:extLst>
                  <a:ext uri="{0D108BD9-81ED-4DB2-BD59-A6C34878D82A}">
                    <a16:rowId xmlns="" xmlns:a16="http://schemas.microsoft.com/office/drawing/2014/main" val="2829848797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1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78">
            <a:extLst>
              <a:ext uri="{FF2B5EF4-FFF2-40B4-BE49-F238E27FC236}">
                <a16:creationId xmlns="" xmlns:a16="http://schemas.microsoft.com/office/drawing/2014/main" id="{35AA225B-EA9B-48B5-8C95-974915BB4E29}"/>
              </a:ext>
            </a:extLst>
          </p:cNvPr>
          <p:cNvSpPr/>
          <p:nvPr/>
        </p:nvSpPr>
        <p:spPr>
          <a:xfrm>
            <a:off x="468014" y="268615"/>
            <a:ext cx="2251359" cy="45719"/>
          </a:xfrm>
          <a:prstGeom prst="roundRect">
            <a:avLst>
              <a:gd name="adj" fmla="val 123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798">
              <a:gradFill>
                <a:gsLst>
                  <a:gs pos="2000">
                    <a:schemeClr val="accent1"/>
                  </a:gs>
                  <a:gs pos="100000">
                    <a:schemeClr val="accent5"/>
                  </a:gs>
                </a:gsLst>
                <a:lin ang="0" scaled="0"/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77F6ED7-99EA-4EED-9552-43F4FA526347}"/>
              </a:ext>
            </a:extLst>
          </p:cNvPr>
          <p:cNvSpPr txBox="1"/>
          <p:nvPr/>
        </p:nvSpPr>
        <p:spPr>
          <a:xfrm>
            <a:off x="357657" y="291474"/>
            <a:ext cx="6500343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4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TOBI </a:t>
            </a:r>
            <a:r>
              <a:rPr lang="en-US" sz="3994" b="1" dirty="0" smtClean="0">
                <a:solidFill>
                  <a:schemeClr val="accent6"/>
                </a:solidFill>
                <a:ea typeface="Lato" panose="020F0502020204030203" pitchFamily="34" charset="0"/>
                <a:cs typeface="Segoe UI Light" panose="020B0502040204020203" pitchFamily="34" charset="0"/>
              </a:rPr>
              <a:t>TOOL</a:t>
            </a:r>
            <a:endParaRPr lang="id-ID" sz="2000" b="1" dirty="0">
              <a:solidFill>
                <a:schemeClr val="accent6"/>
              </a:solidFill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70872" y="1170703"/>
            <a:ext cx="2193108" cy="88182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R&amp;D</a:t>
            </a:r>
          </a:p>
          <a:p>
            <a:pPr algn="l"/>
            <a:r>
              <a:rPr lang="en-US" sz="1100" dirty="0"/>
              <a:t>- Preliminary</a:t>
            </a:r>
            <a:r>
              <a:rPr lang="en-US" sz="1100" baseline="0" dirty="0"/>
              <a:t> Investigation</a:t>
            </a:r>
          </a:p>
          <a:p>
            <a:pPr algn="l"/>
            <a:r>
              <a:rPr lang="en-US" sz="1100" baseline="0" dirty="0"/>
              <a:t>- System Analysis</a:t>
            </a:r>
            <a:endParaRPr lang="en-US" sz="1100" dirty="0"/>
          </a:p>
        </p:txBody>
      </p:sp>
      <p:sp>
        <p:nvSpPr>
          <p:cNvPr id="59" name="Rounded Rectangle 58"/>
          <p:cNvSpPr/>
          <p:nvPr/>
        </p:nvSpPr>
        <p:spPr>
          <a:xfrm>
            <a:off x="3459595" y="1170703"/>
            <a:ext cx="2193107" cy="88182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System design</a:t>
            </a:r>
          </a:p>
          <a:p>
            <a:pPr algn="l"/>
            <a:r>
              <a:rPr lang="en-US" sz="1100" dirty="0"/>
              <a:t>-</a:t>
            </a:r>
            <a:r>
              <a:rPr lang="en-US" sz="1100" baseline="0" dirty="0"/>
              <a:t> External Design</a:t>
            </a:r>
          </a:p>
          <a:p>
            <a:pPr algn="l"/>
            <a:r>
              <a:rPr lang="en-US" sz="1100" baseline="0" dirty="0"/>
              <a:t>- Internal Design</a:t>
            </a:r>
            <a:endParaRPr lang="en-US" sz="1100" dirty="0"/>
          </a:p>
        </p:txBody>
      </p:sp>
      <p:sp>
        <p:nvSpPr>
          <p:cNvPr id="60" name="Rounded Rectangle 59"/>
          <p:cNvSpPr/>
          <p:nvPr/>
        </p:nvSpPr>
        <p:spPr>
          <a:xfrm>
            <a:off x="6409731" y="1170703"/>
            <a:ext cx="2190897" cy="88182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/>
              <a:t>Software</a:t>
            </a:r>
            <a:r>
              <a:rPr lang="en-US" sz="1600" dirty="0"/>
              <a:t> </a:t>
            </a:r>
            <a:r>
              <a:rPr lang="en-US" sz="1600" baseline="0" dirty="0" smtClean="0"/>
              <a:t>Construction</a:t>
            </a:r>
            <a:endParaRPr lang="en-US" sz="1600" baseline="0" dirty="0"/>
          </a:p>
          <a:p>
            <a:pPr algn="l"/>
            <a:r>
              <a:rPr lang="en-US" sz="1100" baseline="0" dirty="0"/>
              <a:t>- Coding</a:t>
            </a:r>
          </a:p>
          <a:p>
            <a:pPr algn="l"/>
            <a:r>
              <a:rPr lang="en-US" sz="1100" baseline="0" dirty="0"/>
              <a:t>- Migration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9380342" y="1170703"/>
            <a:ext cx="2190896" cy="88182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aseline="0" dirty="0"/>
              <a:t>Testing</a:t>
            </a:r>
          </a:p>
          <a:p>
            <a:pPr algn="l"/>
            <a:r>
              <a:rPr lang="en-US" sz="1100" baseline="0" dirty="0"/>
              <a:t>- UT report</a:t>
            </a:r>
          </a:p>
        </p:txBody>
      </p:sp>
      <p:sp>
        <p:nvSpPr>
          <p:cNvPr id="62" name="Oval 61"/>
          <p:cNvSpPr/>
          <p:nvPr/>
        </p:nvSpPr>
        <p:spPr>
          <a:xfrm>
            <a:off x="9403556" y="2153445"/>
            <a:ext cx="2144468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</a:rPr>
              <a:t>Tool</a:t>
            </a:r>
            <a:r>
              <a:rPr lang="en-US" sz="1100" baseline="0">
                <a:solidFill>
                  <a:schemeClr val="tx1"/>
                </a:solidFill>
              </a:rPr>
              <a:t> Automation Test UI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9380342" y="3064091"/>
            <a:ext cx="2144468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</a:rPr>
              <a:t>Review</a:t>
            </a:r>
            <a:r>
              <a:rPr lang="en-US" sz="1100" baseline="0">
                <a:solidFill>
                  <a:schemeClr val="tx1"/>
                </a:solidFill>
              </a:rPr>
              <a:t> UT report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6432945" y="2153445"/>
            <a:ext cx="2144469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Tool pattern</a:t>
            </a:r>
            <a:r>
              <a:rPr lang="en-US" sz="1100" baseline="0" dirty="0">
                <a:solidFill>
                  <a:schemeClr val="tx1"/>
                </a:solidFill>
              </a:rPr>
              <a:t> convert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406089" y="4926366"/>
            <a:ext cx="2144470" cy="84565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</a:rPr>
              <a:t>Tool support manual convert</a:t>
            </a:r>
          </a:p>
        </p:txBody>
      </p:sp>
      <p:sp>
        <p:nvSpPr>
          <p:cNvPr id="66" name="Oval 65"/>
          <p:cNvSpPr/>
          <p:nvPr/>
        </p:nvSpPr>
        <p:spPr>
          <a:xfrm>
            <a:off x="6409731" y="3993918"/>
            <a:ext cx="2140828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Tool support check/review code</a:t>
            </a:r>
          </a:p>
        </p:txBody>
      </p:sp>
      <p:sp>
        <p:nvSpPr>
          <p:cNvPr id="67" name="Oval 66"/>
          <p:cNvSpPr/>
          <p:nvPr/>
        </p:nvSpPr>
        <p:spPr>
          <a:xfrm>
            <a:off x="6409731" y="3066712"/>
            <a:ext cx="2144469" cy="84775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</a:rPr>
              <a:t>Tool support generate</a:t>
            </a:r>
            <a:r>
              <a:rPr lang="en-US" sz="1100" baseline="0">
                <a:solidFill>
                  <a:schemeClr val="tx1"/>
                </a:solidFill>
              </a:rPr>
              <a:t> data test/develop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3480987" y="2153445"/>
            <a:ext cx="2150322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Tool support check format/true value</a:t>
            </a:r>
            <a:r>
              <a:rPr lang="en-US" sz="1100" baseline="0" dirty="0">
                <a:solidFill>
                  <a:schemeClr val="tx1"/>
                </a:solidFill>
              </a:rPr>
              <a:t> of some special data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592265" y="2115937"/>
            <a:ext cx="2150323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Tool support 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difficult of</a:t>
            </a:r>
            <a:r>
              <a:rPr lang="en-US" sz="1100" b="0" i="0" baseline="0" dirty="0">
                <a:solidFill>
                  <a:schemeClr val="tx1"/>
                </a:solidFill>
                <a:effectLst/>
              </a:rPr>
              <a:t> each screen/item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569051" y="3064091"/>
            <a:ext cx="2150323" cy="8529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>
                <a:solidFill>
                  <a:schemeClr val="tx1"/>
                </a:solidFill>
              </a:rPr>
              <a:t>Tool support </a:t>
            </a:r>
            <a:r>
              <a:rPr lang="en-US" sz="1100" b="0" i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100" b="0" i="0" baseline="0">
                <a:solidFill>
                  <a:schemeClr val="tx1"/>
                </a:solidFill>
                <a:effectLst/>
              </a:rPr>
              <a:t> time 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57657" y="998462"/>
            <a:ext cx="2646800" cy="58595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217671" y="1007634"/>
            <a:ext cx="2668913" cy="58503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60824" y="1007634"/>
            <a:ext cx="2872688" cy="58503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107752" y="993402"/>
            <a:ext cx="2764934" cy="58645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00">
              <a:ln w="28575">
                <a:solidFill>
                  <a:srgbClr val="FF0000"/>
                </a:solidFill>
              </a:ln>
            </a:endParaRPr>
          </a:p>
        </p:txBody>
      </p:sp>
      <p:cxnSp>
        <p:nvCxnSpPr>
          <p:cNvPr id="75" name="Straight Arrow Connector 74"/>
          <p:cNvCxnSpPr>
            <a:stCxn id="58" idx="3"/>
            <a:endCxn id="59" idx="1"/>
          </p:cNvCxnSpPr>
          <p:nvPr/>
        </p:nvCxnSpPr>
        <p:spPr>
          <a:xfrm>
            <a:off x="2763980" y="1611613"/>
            <a:ext cx="695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3"/>
            <a:endCxn id="60" idx="1"/>
          </p:cNvCxnSpPr>
          <p:nvPr/>
        </p:nvCxnSpPr>
        <p:spPr>
          <a:xfrm>
            <a:off x="5652702" y="1611613"/>
            <a:ext cx="757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>
            <a:off x="8600628" y="1611613"/>
            <a:ext cx="779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434765" y="5858814"/>
            <a:ext cx="2140828" cy="84775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Tool support build/compiler audit</a:t>
            </a:r>
            <a:r>
              <a:rPr lang="en-US" sz="1100" baseline="0" dirty="0">
                <a:solidFill>
                  <a:schemeClr val="tx1"/>
                </a:solidFill>
              </a:rPr>
              <a:t> version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9378522" y="3996539"/>
            <a:ext cx="2144468" cy="84775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1"/>
                </a:solidFill>
              </a:rPr>
              <a:t>Synthetic/Analysis test case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171496" y="2075055"/>
            <a:ext cx="2627086" cy="989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5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E57200"/>
      </a:accent2>
      <a:accent3>
        <a:srgbClr val="FF9933"/>
      </a:accent3>
      <a:accent4>
        <a:srgbClr val="E57200"/>
      </a:accent4>
      <a:accent5>
        <a:srgbClr val="FF9933"/>
      </a:accent5>
      <a:accent6>
        <a:srgbClr val="E572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1087</Words>
  <Application>Microsoft Office PowerPoint</Application>
  <PresentationFormat>Widescreen</PresentationFormat>
  <Paragraphs>457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4" baseType="lpstr">
      <vt:lpstr>Aharoni</vt:lpstr>
      <vt:lpstr>Exo 2 Light</vt:lpstr>
      <vt:lpstr>Kaleko 205 Text</vt:lpstr>
      <vt:lpstr>Lato</vt:lpstr>
      <vt:lpstr>Liberation Sans</vt:lpstr>
      <vt:lpstr>Open Sans Light</vt:lpstr>
      <vt:lpstr>Roboto Medium</vt:lpstr>
      <vt:lpstr>Yu Mincho</vt:lpstr>
      <vt:lpstr>Yu Mincho</vt:lpstr>
      <vt:lpstr>Arial</vt:lpstr>
      <vt:lpstr>Calibri</vt:lpstr>
      <vt:lpstr>Roboto Condensed</vt:lpstr>
      <vt:lpstr>Segoe UI</vt:lpstr>
      <vt:lpstr>Segoe UI Light</vt:lpstr>
      <vt:lpstr>Times New Roman</vt:lpstr>
      <vt:lpstr>Verdana</vt:lpstr>
      <vt:lpstr>Wingdings</vt:lpstr>
      <vt:lpstr>Wingdings 2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GiangLily</dc:creator>
  <cp:lastModifiedBy>GiangLily</cp:lastModifiedBy>
  <cp:revision>2</cp:revision>
  <dcterms:created xsi:type="dcterms:W3CDTF">2019-05-07T08:57:57Z</dcterms:created>
  <dcterms:modified xsi:type="dcterms:W3CDTF">2019-05-07T09:12:57Z</dcterms:modified>
</cp:coreProperties>
</file>